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9" r:id="rId9"/>
    <p:sldId id="270" r:id="rId10"/>
    <p:sldId id="271" r:id="rId11"/>
    <p:sldId id="273" r:id="rId12"/>
    <p:sldId id="264" r:id="rId13"/>
    <p:sldId id="265" r:id="rId14"/>
    <p:sldId id="266" r:id="rId15"/>
    <p:sldId id="267" r:id="rId16"/>
    <p:sldId id="268" r:id="rId17"/>
    <p:sldId id="278" r:id="rId18"/>
    <p:sldId id="274" r:id="rId19"/>
    <p:sldId id="275" r:id="rId20"/>
    <p:sldId id="276" r:id="rId21"/>
    <p:sldId id="277" r:id="rId22"/>
    <p:sldId id="279" r:id="rId23"/>
    <p:sldId id="280" r:id="rId24"/>
    <p:sldId id="263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119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2D2C6-ABED-40A1-93DA-B2BEE5053963}" type="datetimeFigureOut">
              <a:rPr lang="ru-RU" smtClean="0"/>
              <a:pPr/>
              <a:t>пн 13.07.26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CE94C-B180-42D4-BE8F-FDF4F4DB3F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2D2C6-ABED-40A1-93DA-B2BEE5053963}" type="datetimeFigureOut">
              <a:rPr lang="ru-RU" smtClean="0"/>
              <a:pPr/>
              <a:t>пн 13.07.26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CE94C-B180-42D4-BE8F-FDF4F4DB3F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2D2C6-ABED-40A1-93DA-B2BEE5053963}" type="datetimeFigureOut">
              <a:rPr lang="ru-RU" smtClean="0"/>
              <a:pPr/>
              <a:t>пн 13.07.26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CE94C-B180-42D4-BE8F-FDF4F4DB3F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2D2C6-ABED-40A1-93DA-B2BEE5053963}" type="datetimeFigureOut">
              <a:rPr lang="ru-RU" smtClean="0"/>
              <a:pPr/>
              <a:t>пн 13.07.26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CE94C-B180-42D4-BE8F-FDF4F4DB3F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2D2C6-ABED-40A1-93DA-B2BEE5053963}" type="datetimeFigureOut">
              <a:rPr lang="ru-RU" smtClean="0"/>
              <a:pPr/>
              <a:t>пн 13.07.26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CE94C-B180-42D4-BE8F-FDF4F4DB3F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2D2C6-ABED-40A1-93DA-B2BEE5053963}" type="datetimeFigureOut">
              <a:rPr lang="ru-RU" smtClean="0"/>
              <a:pPr/>
              <a:t>пн 13.07.26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CE94C-B180-42D4-BE8F-FDF4F4DB3F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2D2C6-ABED-40A1-93DA-B2BEE5053963}" type="datetimeFigureOut">
              <a:rPr lang="ru-RU" smtClean="0"/>
              <a:pPr/>
              <a:t>пн 13.07.26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CE94C-B180-42D4-BE8F-FDF4F4DB3F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2D2C6-ABED-40A1-93DA-B2BEE5053963}" type="datetimeFigureOut">
              <a:rPr lang="ru-RU" smtClean="0"/>
              <a:pPr/>
              <a:t>пн 13.07.26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CE94C-B180-42D4-BE8F-FDF4F4DB3F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2D2C6-ABED-40A1-93DA-B2BEE5053963}" type="datetimeFigureOut">
              <a:rPr lang="ru-RU" smtClean="0"/>
              <a:pPr/>
              <a:t>пн 13.07.26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CE94C-B180-42D4-BE8F-FDF4F4DB3F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2D2C6-ABED-40A1-93DA-B2BEE5053963}" type="datetimeFigureOut">
              <a:rPr lang="ru-RU" smtClean="0"/>
              <a:pPr/>
              <a:t>пн 13.07.26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CE94C-B180-42D4-BE8F-FDF4F4DB3F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fld id="{AFC2D2C6-ABED-40A1-93DA-B2BEE5053963}" type="datetimeFigureOut">
              <a:rPr lang="ru-RU" smtClean="0"/>
              <a:pPr/>
              <a:t>пн 13.07.26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AAACE94C-B180-42D4-BE8F-FDF4F4DB3F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FC2D2C6-ABED-40A1-93DA-B2BEE5053963}" type="datetimeFigureOut">
              <a:rPr lang="ru-RU" smtClean="0"/>
              <a:pPr/>
              <a:t>пн 13.07.26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AAACE94C-B180-42D4-BE8F-FDF4F4DB3F7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14290"/>
            <a:ext cx="8429684" cy="2143140"/>
          </a:xfrm>
        </p:spPr>
        <p:txBody>
          <a:bodyPr>
            <a:normAutofit fontScale="90000"/>
          </a:bodyPr>
          <a:lstStyle/>
          <a:p>
            <a:r>
              <a:rPr lang="ru-RU" sz="6000" dirty="0">
                <a:latin typeface="Bookman Old Style" pitchFamily="18" charset="0"/>
              </a:rPr>
              <a:t>Что такое</a:t>
            </a:r>
            <a:r>
              <a:rPr lang="en-US" sz="6000" dirty="0">
                <a:latin typeface="Bookman Old Style" pitchFamily="18" charset="0"/>
              </a:rPr>
              <a:t> </a:t>
            </a:r>
            <a:r>
              <a:rPr lang="ru-RU" sz="6000" dirty="0">
                <a:latin typeface="Bookman Old Style" pitchFamily="18" charset="0"/>
              </a:rPr>
              <a:t>Философия языка?</a:t>
            </a:r>
          </a:p>
        </p:txBody>
      </p:sp>
      <p:pic>
        <p:nvPicPr>
          <p:cNvPr id="17410" name="Picture 2" descr="http://t0.gstatic.com/images?q=tbn:ANd9GcQ8foJmNZASywnjhDe7zX-EZhYhp3YkYxjdJr1_zaeL71Xkzq9dm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3286124"/>
            <a:ext cx="3357586" cy="3112613"/>
          </a:xfrm>
          <a:prstGeom prst="rect">
            <a:avLst/>
          </a:prstGeom>
          <a:noFill/>
        </p:spPr>
      </p:pic>
      <p:pic>
        <p:nvPicPr>
          <p:cNvPr id="17412" name="Picture 4" descr="http://t0.gstatic.com/images?q=tbn:ANd9GcRi7ljOTb2tCJ2ebf48DYrRYD8OelEHFKr1lfWJRpSigyNilY3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2071678"/>
            <a:ext cx="3143272" cy="31015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14290"/>
            <a:ext cx="8558218" cy="442915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i="1" dirty="0"/>
              <a:t>		</a:t>
            </a:r>
            <a:r>
              <a:rPr lang="ru-RU" b="1" i="1" u="sng" dirty="0">
                <a:solidFill>
                  <a:srgbClr val="FF0000"/>
                </a:solidFill>
              </a:rPr>
              <a:t>Аналитики</a:t>
            </a:r>
            <a:r>
              <a:rPr lang="ru-RU" i="1" dirty="0"/>
              <a:t> </a:t>
            </a:r>
            <a:r>
              <a:rPr lang="ru-RU" dirty="0"/>
              <a:t>понимают проблему иначе, чем </a:t>
            </a:r>
            <a:r>
              <a:rPr lang="ru-RU" dirty="0" err="1"/>
              <a:t>феноменологи</a:t>
            </a:r>
            <a:r>
              <a:rPr lang="ru-RU" dirty="0"/>
              <a:t>. Для них все богатство жизни содержится в языке. Неразумно поэтому ставить вопрос о том, что именно выражает язык и достаточно ли полно. Все богатство сознания и практики человека изначально дано в языке. Философия — это не что иное, как философия языка. Аналитик в понимании языка всегда стремится к ясности, такое стремление является его идеалом. 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52"/>
            <a:ext cx="8558218" cy="435771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i="1" dirty="0"/>
              <a:t>		</a:t>
            </a:r>
            <a:r>
              <a:rPr lang="ru-RU" b="1" i="1" u="sng" dirty="0">
                <a:solidFill>
                  <a:srgbClr val="FF0000"/>
                </a:solidFill>
              </a:rPr>
              <a:t>Герменевтики</a:t>
            </a:r>
            <a:r>
              <a:rPr lang="ru-RU" i="1" dirty="0"/>
              <a:t> </a:t>
            </a:r>
            <a:r>
              <a:rPr lang="ru-RU" dirty="0"/>
              <a:t>также занимают своеобразную позицию. Подобно философам античности они сопоставляют сущность предметов и язык. Но если античные философы, например </a:t>
            </a:r>
            <a:r>
              <a:rPr lang="ru-RU" i="1" dirty="0"/>
              <a:t>Платон, </a:t>
            </a:r>
            <a:r>
              <a:rPr lang="ru-RU" dirty="0"/>
              <a:t>считали, что язык есть </a:t>
            </a:r>
            <a:r>
              <a:rPr lang="ru-RU" i="1" dirty="0"/>
              <a:t>выражение </a:t>
            </a:r>
            <a:r>
              <a:rPr lang="ru-RU" dirty="0"/>
              <a:t>сущности, то герменевтики понимают язык как само бытие сущности. </a:t>
            </a:r>
            <a:r>
              <a:rPr lang="ru-RU" i="1" dirty="0"/>
              <a:t>«Язык — это универсальная среда, в которой осуществляется само понимание»,—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подчеркивает </a:t>
            </a:r>
            <a:r>
              <a:rPr lang="ru-RU" i="1" dirty="0" err="1"/>
              <a:t>Гадамер</a:t>
            </a:r>
            <a:r>
              <a:rPr lang="ru-RU" i="1" dirty="0"/>
              <a:t>.</a:t>
            </a:r>
            <a:endParaRPr lang="ru-RU" dirty="0"/>
          </a:p>
        </p:txBody>
      </p:sp>
      <p:pic>
        <p:nvPicPr>
          <p:cNvPr id="26626" name="Picture 2" descr="http://t3.gstatic.com/images?q=tbn:ANd9GcTMPFkrFh_qSn4ke6Pz9jPlS_MjYG-VM-ViLvyTJBhDp4adLFUC6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4357694"/>
            <a:ext cx="3286148" cy="22554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42852"/>
            <a:ext cx="7772400" cy="914400"/>
          </a:xfrm>
        </p:spPr>
        <p:txBody>
          <a:bodyPr/>
          <a:lstStyle/>
          <a:p>
            <a:r>
              <a:rPr lang="ru-RU" b="1" dirty="0"/>
              <a:t>История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928670"/>
            <a:ext cx="8286808" cy="31432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		Философия языка берет свое начало в работах </a:t>
            </a:r>
            <a:r>
              <a:rPr lang="ru-RU" u="sng" dirty="0">
                <a:solidFill>
                  <a:srgbClr val="FF0000"/>
                </a:solidFill>
              </a:rPr>
              <a:t>Платона</a:t>
            </a:r>
            <a:r>
              <a:rPr lang="ru-RU" dirty="0"/>
              <a:t> и </a:t>
            </a:r>
            <a:r>
              <a:rPr lang="ru-RU" u="sng" dirty="0">
                <a:solidFill>
                  <a:srgbClr val="FF0000"/>
                </a:solidFill>
              </a:rPr>
              <a:t>Аристотеля</a:t>
            </a:r>
            <a:r>
              <a:rPr lang="ru-RU" dirty="0"/>
              <a:t>, в книгах средневековых авторов, логико-математических разработках </a:t>
            </a:r>
            <a:r>
              <a:rPr lang="ru-RU" i="1" u="sng" dirty="0">
                <a:solidFill>
                  <a:srgbClr val="FF0000"/>
                </a:solidFill>
              </a:rPr>
              <a:t>Дж. Буля </a:t>
            </a:r>
            <a:r>
              <a:rPr lang="ru-RU" dirty="0"/>
              <a:t>и </a:t>
            </a:r>
            <a:r>
              <a:rPr lang="ru-RU" i="1" u="sng" dirty="0">
                <a:solidFill>
                  <a:srgbClr val="FF0000"/>
                </a:solidFill>
              </a:rPr>
              <a:t>Дж. Милля</a:t>
            </a:r>
            <a:r>
              <a:rPr lang="ru-RU" dirty="0"/>
              <a:t>. </a:t>
            </a:r>
          </a:p>
          <a:p>
            <a:pPr>
              <a:buNone/>
            </a:pPr>
            <a:r>
              <a:rPr lang="ru-RU" dirty="0"/>
              <a:t>		</a:t>
            </a:r>
            <a:endParaRPr lang="ru-RU" i="1" u="sng" dirty="0">
              <a:solidFill>
                <a:srgbClr val="FF0000"/>
              </a:solidFill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21506" name="Picture 2" descr="http://t2.gstatic.com/images?q=tbn:ANd9GcTurKFKtObNKy9HrgD6VrapTquVSgPHzIeHE20PhQYWb12W5TcD6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00438"/>
            <a:ext cx="2017072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8" name="Picture 4" descr="http://t2.gstatic.com/images?q=tbn:ANd9GcT5YVHDmGF5QRRMkda-QSUHgWjm2tu_I_003iAIzR4sYW8BGPG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4419600"/>
            <a:ext cx="1876425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14" name="Picture 10" descr="http://t3.gstatic.com/images?q=tbn:ANd9GcTSAZ14m6un12A0kKvWHIQRB30q16zKYt04Z_eDa0NdTQHuXEd1h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3214686"/>
            <a:ext cx="2174250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16" name="Picture 12" descr="http://t2.gstatic.com/images?q=tbn:ANd9GcSj18XMaMC-blzybnt5W7dRwMmVY261pWkynMRd1zUaDPiWprS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16" y="4199599"/>
            <a:ext cx="2128839" cy="2658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14290"/>
            <a:ext cx="8343904" cy="3214710"/>
          </a:xfrm>
        </p:spPr>
        <p:txBody>
          <a:bodyPr/>
          <a:lstStyle/>
          <a:p>
            <a:pPr>
              <a:buNone/>
            </a:pPr>
            <a:r>
              <a:rPr lang="ru-RU" dirty="0"/>
              <a:t>		Основные проблемы и понятия современной философии языка были сформулированы в трудах </a:t>
            </a:r>
            <a:r>
              <a:rPr lang="ru-RU" i="1" u="sng" dirty="0">
                <a:solidFill>
                  <a:srgbClr val="FF0000"/>
                </a:solidFill>
              </a:rPr>
              <a:t>Г. Фреге</a:t>
            </a:r>
            <a:r>
              <a:rPr lang="ru-RU" dirty="0"/>
              <a:t>, </a:t>
            </a:r>
            <a:r>
              <a:rPr lang="ru-RU" i="1" u="sng" dirty="0">
                <a:solidFill>
                  <a:srgbClr val="FF0000"/>
                </a:solidFill>
              </a:rPr>
              <a:t>Дж. Мура </a:t>
            </a:r>
            <a:r>
              <a:rPr lang="ru-RU" dirty="0"/>
              <a:t>и </a:t>
            </a:r>
            <a:r>
              <a:rPr lang="ru-RU" i="1" u="sng" dirty="0">
                <a:solidFill>
                  <a:srgbClr val="FF0000"/>
                </a:solidFill>
              </a:rPr>
              <a:t>Б. Рассела</a:t>
            </a:r>
            <a:r>
              <a:rPr lang="ru-RU" dirty="0"/>
              <a:t>, а </a:t>
            </a:r>
            <a:r>
              <a:rPr lang="ru-RU" dirty="0" err="1"/>
              <a:t>таrже</a:t>
            </a:r>
            <a:r>
              <a:rPr lang="ru-RU" dirty="0"/>
              <a:t> в «Курсе общей лингвистики» </a:t>
            </a:r>
            <a:r>
              <a:rPr lang="ru-RU" i="1" u="sng" dirty="0">
                <a:solidFill>
                  <a:srgbClr val="FF0000"/>
                </a:solidFill>
              </a:rPr>
              <a:t>Фердинанда де Соссюра.</a:t>
            </a:r>
            <a:endParaRPr lang="ru-RU" dirty="0"/>
          </a:p>
        </p:txBody>
      </p:sp>
      <p:pic>
        <p:nvPicPr>
          <p:cNvPr id="22530" name="Picture 2" descr="http://t2.gstatic.com/images?q=tbn:ANd9GcQ0Adj7A9XUxrpUPPaop6NPPSHUXmuIBvtrfTRERa41Hj6RiTc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928934"/>
            <a:ext cx="1839230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2532" name="Picture 4" descr="http://t3.gstatic.com/images?q=tbn:ANd9GcTcZ-az1ZnxEkdTC4rdq8wEb5EvF9S9ceXhfnzRlD-y_7hPy4E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4000504"/>
            <a:ext cx="1888132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2534" name="Picture 6" descr="http://t2.gstatic.com/images?q=tbn:ANd9GcRQENoPQdBEQ4RVZPXKz1vGTJPphsn1c4dG4nIDrSPowI_RqN45lw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0" y="3000372"/>
            <a:ext cx="1943100" cy="23526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7772400" cy="914400"/>
          </a:xfrm>
        </p:spPr>
        <p:txBody>
          <a:bodyPr/>
          <a:lstStyle/>
          <a:p>
            <a:r>
              <a:rPr lang="ru-RU" dirty="0"/>
              <a:t>Этапы становления философии языка: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357274"/>
            <a:ext cx="8715436" cy="550072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/>
              <a:t>		</a:t>
            </a:r>
            <a:r>
              <a:rPr lang="ru-RU" u="sng" dirty="0">
                <a:solidFill>
                  <a:srgbClr val="FF0000"/>
                </a:solidFill>
              </a:rPr>
              <a:t>80-е гг. XIX века — 30-е гг. XX века</a:t>
            </a:r>
            <a:r>
              <a:rPr lang="ru-RU" dirty="0"/>
              <a:t>. Борьба с неогегельянством, обоснование философско-лингвистических методов анализа. </a:t>
            </a:r>
          </a:p>
          <a:p>
            <a:pPr>
              <a:buNone/>
            </a:pPr>
            <a:r>
              <a:rPr lang="ru-RU" dirty="0"/>
              <a:t>		Идея Л. </a:t>
            </a:r>
            <a:r>
              <a:rPr lang="ru-RU" dirty="0" err="1"/>
              <a:t>Витгенштейна</a:t>
            </a:r>
            <a:r>
              <a:rPr lang="ru-RU" dirty="0"/>
              <a:t>, развивавшего теории Б. Рассела, Дж. Мура, Г. Фреге и других авторов, о том, что философия — </a:t>
            </a:r>
            <a:r>
              <a:rPr lang="ru-RU" u="sng" dirty="0"/>
              <a:t>это процедура «логического прояснения мыслей», </a:t>
            </a:r>
            <a:r>
              <a:rPr lang="ru-RU" dirty="0"/>
              <a:t>устранение </a:t>
            </a:r>
            <a:r>
              <a:rPr lang="ru-RU" dirty="0" err="1"/>
              <a:t>псевдопроблемных</a:t>
            </a:r>
            <a:r>
              <a:rPr lang="ru-RU" dirty="0"/>
              <a:t> ситуаций из процесса познания. Зарождение концепций логического позитивизма в Венском кружке (М. </a:t>
            </a:r>
            <a:r>
              <a:rPr lang="ru-RU" dirty="0" err="1"/>
              <a:t>Шлик</a:t>
            </a:r>
            <a:r>
              <a:rPr lang="ru-RU" dirty="0"/>
              <a:t>, О. </a:t>
            </a:r>
            <a:r>
              <a:rPr lang="ru-RU" dirty="0" err="1"/>
              <a:t>Нейрат</a:t>
            </a:r>
            <a:r>
              <a:rPr lang="ru-RU" dirty="0"/>
              <a:t>, Р. Карнап, Г. Хан, Ф. </a:t>
            </a:r>
            <a:r>
              <a:rPr lang="ru-RU" dirty="0" err="1"/>
              <a:t>Вайсман</a:t>
            </a:r>
            <a:r>
              <a:rPr lang="ru-RU" dirty="0"/>
              <a:t>, К. Гёдель, Г. </a:t>
            </a:r>
            <a:r>
              <a:rPr lang="ru-RU" dirty="0" err="1"/>
              <a:t>Фейгль</a:t>
            </a:r>
            <a:r>
              <a:rPr lang="ru-RU" dirty="0"/>
              <a:t>, а также сотрудничавшие с ними Г. </a:t>
            </a:r>
            <a:r>
              <a:rPr lang="ru-RU" dirty="0" err="1"/>
              <a:t>Рейхенбах</a:t>
            </a:r>
            <a:r>
              <a:rPr lang="ru-RU" dirty="0"/>
              <a:t>, Ф. Франк, А. </a:t>
            </a:r>
            <a:r>
              <a:rPr lang="ru-RU" dirty="0" err="1"/>
              <a:t>Айер</a:t>
            </a:r>
            <a:r>
              <a:rPr lang="ru-RU" dirty="0"/>
              <a:t> и др.), занимавшемся проблемами логического анализа науки. </a:t>
            </a:r>
          </a:p>
          <a:p>
            <a:pPr>
              <a:buNone/>
            </a:pPr>
            <a:r>
              <a:rPr lang="ru-RU" dirty="0"/>
              <a:t>		Попытки свести теоретические положения к некоторым базовым предложениям, эмпирическим по содержанию.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/>
              <a:t>		</a:t>
            </a:r>
            <a:r>
              <a:rPr lang="ru-RU" u="sng" dirty="0">
                <a:solidFill>
                  <a:srgbClr val="FF0000"/>
                </a:solidFill>
              </a:rPr>
              <a:t>Начиная с конца 30-х гг. ХХ в. по 60-е гг.,</a:t>
            </a:r>
            <a:r>
              <a:rPr lang="ru-RU" dirty="0"/>
              <a:t> поворот от логических моделей философско-лингвистического исследования к анализу повседневных языков («поздний» </a:t>
            </a:r>
            <a:r>
              <a:rPr lang="ru-RU" b="1" i="1" u="sng" dirty="0"/>
              <a:t>Л. </a:t>
            </a:r>
            <a:r>
              <a:rPr lang="ru-RU" b="1" i="1" u="sng" dirty="0" err="1"/>
              <a:t>Витгенштейн</a:t>
            </a:r>
            <a:r>
              <a:rPr lang="ru-RU" dirty="0"/>
              <a:t>, </a:t>
            </a:r>
            <a:r>
              <a:rPr lang="ru-RU" b="1" i="1" u="sng" dirty="0"/>
              <a:t>Дж. </a:t>
            </a:r>
            <a:r>
              <a:rPr lang="ru-RU" b="1" i="1" u="sng" dirty="0" err="1"/>
              <a:t>Остин</a:t>
            </a:r>
            <a:r>
              <a:rPr lang="ru-RU" dirty="0"/>
              <a:t>). 			Возникновение концепции «языковых игр» как правил, складывающихся в процессе человеческой деятельности и выражающих принципы жизни человека в целом. Развитие теории речевых актов </a:t>
            </a:r>
            <a:r>
              <a:rPr lang="ru-RU" b="1" i="1" u="sng" dirty="0"/>
              <a:t>Г. </a:t>
            </a:r>
            <a:r>
              <a:rPr lang="ru-RU" b="1" i="1" u="sng" dirty="0" err="1"/>
              <a:t>Райла</a:t>
            </a:r>
            <a:r>
              <a:rPr lang="ru-RU" dirty="0"/>
              <a:t>, </a:t>
            </a:r>
            <a:r>
              <a:rPr lang="ru-RU" b="1" i="1" u="sng" dirty="0"/>
              <a:t>П. </a:t>
            </a:r>
            <a:r>
              <a:rPr lang="ru-RU" b="1" i="1" u="sng" dirty="0" err="1"/>
              <a:t>Стросона</a:t>
            </a:r>
            <a:r>
              <a:rPr lang="ru-RU" b="1" i="1" u="sng" dirty="0"/>
              <a:t> </a:t>
            </a:r>
            <a:r>
              <a:rPr lang="ru-RU" dirty="0"/>
              <a:t>и других, которые полагали, что сама логика и структура языка базируются на некоторых культурологических предпосылках. Одно из важных мест в этот период занимает теория значения и референции (анализа онтологических, научных, этических, религиозных утверждений), которую разрабатывали </a:t>
            </a:r>
            <a:r>
              <a:rPr lang="ru-RU" b="1" i="1" u="sng" dirty="0"/>
              <a:t>С. </a:t>
            </a:r>
            <a:r>
              <a:rPr lang="ru-RU" b="1" i="1" u="sng" dirty="0" err="1"/>
              <a:t>Крипке</a:t>
            </a:r>
            <a:r>
              <a:rPr lang="ru-RU" dirty="0"/>
              <a:t>, </a:t>
            </a:r>
            <a:r>
              <a:rPr lang="ru-RU" b="1" i="1" u="sng" dirty="0"/>
              <a:t>Д. Каплан</a:t>
            </a:r>
            <a:r>
              <a:rPr lang="ru-RU" dirty="0"/>
              <a:t>, </a:t>
            </a:r>
            <a:r>
              <a:rPr lang="ru-RU" b="1" i="1" u="sng" dirty="0"/>
              <a:t>Х. </a:t>
            </a:r>
            <a:r>
              <a:rPr lang="ru-RU" b="1" i="1" u="sng" dirty="0" err="1"/>
              <a:t>Патнэм</a:t>
            </a:r>
            <a:r>
              <a:rPr lang="ru-RU" b="1" i="1" u="sng" dirty="0"/>
              <a:t> </a:t>
            </a:r>
            <a:r>
              <a:rPr lang="ru-RU" dirty="0"/>
              <a:t>и другие и смысл которой заключен в том, что язык зависит от внешних, социальных феноменов, противостоящих внутренним явлениям (таким как мышление)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14290"/>
            <a:ext cx="8858312" cy="3286148"/>
          </a:xfrm>
        </p:spPr>
        <p:txBody>
          <a:bodyPr/>
          <a:lstStyle/>
          <a:p>
            <a:pPr>
              <a:buNone/>
            </a:pPr>
            <a:r>
              <a:rPr lang="ru-RU" dirty="0">
                <a:solidFill>
                  <a:srgbClr val="FF0000"/>
                </a:solidFill>
              </a:rPr>
              <a:t>		В период 70-х — 90-х гг. ХХ в</a:t>
            </a:r>
            <a:r>
              <a:rPr lang="ru-RU" dirty="0"/>
              <a:t>. философия языка становится во многом психологически ориентированным знанием (работы Я. </a:t>
            </a:r>
            <a:r>
              <a:rPr lang="ru-RU" dirty="0" err="1"/>
              <a:t>Хинтикки</a:t>
            </a:r>
            <a:r>
              <a:rPr lang="ru-RU" dirty="0"/>
              <a:t>, Дж. </a:t>
            </a:r>
            <a:r>
              <a:rPr lang="ru-RU" dirty="0" err="1"/>
              <a:t>Сёрла</a:t>
            </a:r>
            <a:r>
              <a:rPr lang="ru-RU" dirty="0"/>
              <a:t>, Д. </a:t>
            </a:r>
            <a:r>
              <a:rPr lang="ru-RU" dirty="0" err="1"/>
              <a:t>Даннета</a:t>
            </a:r>
            <a:r>
              <a:rPr lang="ru-RU" dirty="0"/>
              <a:t> и др.). На первое место выходят философские проблемы сознания и философия психологии.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3554" name="Picture 2" descr="http://t0.gstatic.com/images?q=tbn:ANd9GcQ7AU54rKlibIroqFIPwIWGjPHw6SqTnZJaDNxV3WyA5ck35_yz2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000372"/>
            <a:ext cx="1905013" cy="285752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3556" name="Picture 4" descr="http://t0.gstatic.com/images?q=tbn:ANd9GcQEE36n6yO79MoIlyLlPnCVIxBVrZ2UqE0Eq9KGnTBjPUHiSbQ-q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3643314"/>
            <a:ext cx="2286016" cy="303936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3558" name="Picture 6" descr="http://t2.gstatic.com/images?q=tbn:ANd9GcTr0Zm9Dq_pm6aYaeSCMbSRMno1CtkXwyYIm8-0rZUYu-_rJ7tCI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2786058"/>
            <a:ext cx="2302997" cy="271464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285728"/>
            <a:ext cx="8572528" cy="60007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/>
              <a:t>В философии языка наиболее значимыми оказались </a:t>
            </a:r>
            <a:r>
              <a:rPr lang="ru-RU" sz="4000" i="1" u="sng" dirty="0">
                <a:solidFill>
                  <a:srgbClr val="FF0000"/>
                </a:solidFill>
              </a:rPr>
              <a:t>три концепции: </a:t>
            </a:r>
          </a:p>
          <a:p>
            <a:pPr>
              <a:buNone/>
            </a:pPr>
            <a:r>
              <a:rPr lang="ru-RU" sz="4000" i="1" u="sng" dirty="0">
                <a:solidFill>
                  <a:srgbClr val="FF0000"/>
                </a:solidFill>
              </a:rPr>
              <a:t>1)</a:t>
            </a:r>
            <a:r>
              <a:rPr lang="ru-RU" sz="4000" dirty="0"/>
              <a:t> философия имени, </a:t>
            </a:r>
          </a:p>
          <a:p>
            <a:pPr>
              <a:buNone/>
            </a:pPr>
            <a:r>
              <a:rPr lang="ru-RU" sz="4000" i="1" u="sng" dirty="0">
                <a:solidFill>
                  <a:srgbClr val="FF0000"/>
                </a:solidFill>
              </a:rPr>
              <a:t>2)</a:t>
            </a:r>
            <a:r>
              <a:rPr lang="ru-RU" sz="4000" dirty="0"/>
              <a:t> философия предложения (или высказывания), </a:t>
            </a:r>
          </a:p>
          <a:p>
            <a:pPr>
              <a:buNone/>
            </a:pPr>
            <a:r>
              <a:rPr lang="ru-RU" sz="4000" dirty="0"/>
              <a:t> </a:t>
            </a:r>
            <a:r>
              <a:rPr lang="ru-RU" sz="4000" i="1" u="sng" dirty="0">
                <a:solidFill>
                  <a:srgbClr val="FF0000"/>
                </a:solidFill>
              </a:rPr>
              <a:t>3)</a:t>
            </a:r>
            <a:r>
              <a:rPr lang="ru-RU" sz="4000" dirty="0"/>
              <a:t> философия языка как ценностных установок личности.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304800"/>
            <a:ext cx="808355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7772400" cy="914400"/>
          </a:xfrm>
        </p:spPr>
        <p:txBody>
          <a:bodyPr/>
          <a:lstStyle/>
          <a:p>
            <a:pPr lvl="0">
              <a:spcBef>
                <a:spcPts val="0"/>
              </a:spcBef>
              <a:defRPr/>
            </a:pPr>
            <a:r>
              <a:rPr lang="ru-RU" dirty="0"/>
              <a:t>ФИЛОСОФИЯ ИМЕНИ</a:t>
            </a:r>
            <a:br>
              <a:rPr lang="ru-RU" sz="5400" b="1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onstantia"/>
                <a:ea typeface="+mn-ea"/>
                <a:cs typeface="+mn-cs"/>
              </a:rPr>
            </a:br>
            <a:br>
              <a:rPr lang="ru-RU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32"/>
            <a:ext cx="5214974" cy="571504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/>
              <a:t>		Согласно философии имени, мир рассматривается как имя; имя — символ мира. Философия имени весьма характерна для философии античности и средних веков, а также культивируется и в наши дни.</a:t>
            </a:r>
          </a:p>
          <a:p>
            <a:pPr>
              <a:buNone/>
            </a:pPr>
            <a:r>
              <a:rPr lang="ru-RU" dirty="0"/>
              <a:t>		Для </a:t>
            </a:r>
            <a:r>
              <a:rPr lang="ru-RU" dirty="0">
                <a:solidFill>
                  <a:srgbClr val="FF0000"/>
                </a:solidFill>
              </a:rPr>
              <a:t>Платона</a:t>
            </a:r>
            <a:r>
              <a:rPr lang="ru-RU" dirty="0"/>
              <a:t> имя подражает прежде всего сущности. Первоначально даже по своему звучанию слова были похожи на предметы, т.е. на свои значения</a:t>
            </a:r>
          </a:p>
        </p:txBody>
      </p:sp>
      <p:pic>
        <p:nvPicPr>
          <p:cNvPr id="31746" name="Picture 2" descr="http://t2.gstatic.com/images?q=tbn:ANd9GcTurKFKtObNKy9HrgD6VrapTquVSgPHzIeHE20PhQYWb12W5TcD6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1428736"/>
            <a:ext cx="2643206" cy="33700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142984"/>
            <a:ext cx="8286808" cy="5357850"/>
          </a:xfrm>
        </p:spPr>
        <p:txBody>
          <a:bodyPr/>
          <a:lstStyle/>
          <a:p>
            <a:pPr>
              <a:buNone/>
            </a:pPr>
            <a:r>
              <a:rPr lang="ru-RU" b="1" i="1" dirty="0"/>
              <a:t>		</a:t>
            </a:r>
            <a:r>
              <a:rPr lang="ru-RU" sz="3200" b="1" i="1" u="sng" dirty="0"/>
              <a:t>Философия языка</a:t>
            </a:r>
            <a:r>
              <a:rPr lang="ru-RU" sz="3200" dirty="0"/>
              <a:t> — раздел философии, предметом которого является изучение оснований и пределов зависимости познавательного процесса от языка.</a:t>
            </a:r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7772400" cy="914400"/>
          </a:xfrm>
        </p:spPr>
        <p:txBody>
          <a:bodyPr/>
          <a:lstStyle/>
          <a:p>
            <a:r>
              <a:rPr lang="ru-RU" dirty="0"/>
              <a:t>Философия предложения</a:t>
            </a:r>
            <a:br>
              <a:rPr lang="ru-RU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14356"/>
            <a:ext cx="8643966" cy="614364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/>
              <a:t>		</a:t>
            </a:r>
            <a:r>
              <a:rPr lang="ru-RU" dirty="0">
                <a:solidFill>
                  <a:srgbClr val="FF0000"/>
                </a:solidFill>
              </a:rPr>
              <a:t>Философия предложения </a:t>
            </a:r>
            <a:r>
              <a:rPr lang="ru-RU" dirty="0"/>
              <a:t>— это важнейший этап в развитии философии языка, для которого характерен обостренный интерес к семантике (теории значения и смысла) и синтаксису (сочетанию слов в предложении). 	Философия предложения дополняет философию имени.</a:t>
            </a:r>
          </a:p>
          <a:p>
            <a:pPr>
              <a:buNone/>
            </a:pPr>
            <a:r>
              <a:rPr lang="ru-RU" dirty="0"/>
              <a:t>		 Стратегической целью философии предложения является достижение максимальной ясности в понимании языка. Язык должен быть ясным, как условие математической задачи; нет такого математика, который бы не потребовал уточнения условия задачи при обнаружении в нем неточностей, двусмысленностей.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7772400" cy="914400"/>
          </a:xfrm>
        </p:spPr>
        <p:txBody>
          <a:bodyPr/>
          <a:lstStyle/>
          <a:p>
            <a:r>
              <a:rPr lang="ru-RU" sz="3600" dirty="0"/>
              <a:t>ФИЛОСОФИЯ ЦЕННОСТНЫХ УСТАНОВОК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00108"/>
            <a:ext cx="9144000" cy="571501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/>
              <a:t>		Очень часто предложение является выражением ценностной установки личности, оно обладает особым прагматическим смыслом. Прагматика — это такая философия языка, которая изучает содержащиеся в высказываниях ценностные установки личности. Философию языка как ценностных установок можно назвать одним словом — </a:t>
            </a:r>
            <a:r>
              <a:rPr lang="ru-RU" i="1" u="sng" dirty="0">
                <a:solidFill>
                  <a:srgbClr val="FF0000"/>
                </a:solidFill>
              </a:rPr>
              <a:t>прагматика.</a:t>
            </a:r>
          </a:p>
          <a:p>
            <a:pPr>
              <a:buNone/>
            </a:pPr>
            <a:r>
              <a:rPr lang="ru-RU" dirty="0"/>
              <a:t>		С ценностными установками, своими и других людей, человек имеет дело на каждом шагу, всегда, когда в поле его действия попадают ценности. В этой связи в философии языка предстоит сделать очень многое. Философы выясняют, как можно сказать о ценностях, какая логика при этом используется, связаны ли между собой значение предложения и его прагматический, ценностный смысл, как на основе анализа предложений с прагматическим смыслом лучше понять сами эти смыслы и т.д.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3143248"/>
            <a:ext cx="8501122" cy="185738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7772400" cy="914400"/>
          </a:xfrm>
        </p:spPr>
        <p:txBody>
          <a:bodyPr/>
          <a:lstStyle/>
          <a:p>
            <a:r>
              <a:rPr lang="ru-RU" sz="3200" b="1" dirty="0"/>
              <a:t>Практическое и Коммуникативное назначение языка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9001156" cy="557214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i="1" dirty="0"/>
              <a:t>		</a:t>
            </a:r>
            <a:r>
              <a:rPr lang="ru-RU" sz="5100" i="1" u="sng" dirty="0">
                <a:solidFill>
                  <a:srgbClr val="FF0000"/>
                </a:solidFill>
              </a:rPr>
              <a:t>Практическая функция </a:t>
            </a:r>
            <a:r>
              <a:rPr lang="ru-RU" sz="5100" dirty="0"/>
              <a:t>языка состоит в обеспечении успеха практики. Одно из важнейших назначений языка — обеспечить успешную коммуникацию людей. </a:t>
            </a:r>
            <a:r>
              <a:rPr lang="ru-RU" sz="5100" u="sng" dirty="0">
                <a:solidFill>
                  <a:srgbClr val="FF0000"/>
                </a:solidFill>
              </a:rPr>
              <a:t>Языковая коммуникация </a:t>
            </a:r>
            <a:r>
              <a:rPr lang="ru-RU" sz="5100" dirty="0"/>
              <a:t>(связь) предполагает установление контакта между людьми, развитие способности взаимопонимания. Как известно, процесс языковой коммуникации   весьма   сложен.   </a:t>
            </a:r>
          </a:p>
          <a:p>
            <a:pPr>
              <a:buNone/>
            </a:pPr>
            <a:r>
              <a:rPr lang="ru-RU" sz="5100" dirty="0"/>
              <a:t>		</a:t>
            </a:r>
            <a:r>
              <a:rPr lang="ru-RU" sz="5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Известное   стихотворение Ф.И. Тютчева знаменито не случайно — оно указывает на трудности языковой коммуникации: </a:t>
            </a:r>
            <a:br>
              <a:rPr lang="ru-RU" sz="5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сердцу высказать себя? </a:t>
            </a:r>
            <a:br>
              <a:rPr lang="ru-RU" sz="5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Другому как понять тебя? </a:t>
            </a:r>
            <a:br>
              <a:rPr lang="ru-RU" sz="5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Поймет ли он, чем ты живешь? </a:t>
            </a:r>
          </a:p>
          <a:p>
            <a:pPr>
              <a:buNone/>
            </a:pPr>
            <a:r>
              <a:rPr lang="ru-RU" sz="5100" dirty="0"/>
              <a:t>		Языковое понимание требует согласованности языка говорящего и языка слушающего. В одних случаях люди понимают друг друга с полуслова, в других — понимание наступает после диалога, дискуссии, взаимной </a:t>
            </a:r>
            <a:br>
              <a:rPr lang="ru-RU" sz="5100" dirty="0"/>
            </a:br>
            <a:r>
              <a:rPr lang="ru-RU" sz="5100" dirty="0"/>
              <a:t>«притирки». 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7772400" cy="914400"/>
          </a:xfrm>
        </p:spPr>
        <p:txBody>
          <a:bodyPr/>
          <a:lstStyle/>
          <a:p>
            <a:r>
              <a:rPr lang="ru-RU" dirty="0"/>
              <a:t>Подведём итог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14356"/>
            <a:ext cx="8643966" cy="6143644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Язык — символ всей нашей жизни.</a:t>
            </a:r>
          </a:p>
          <a:p>
            <a:r>
              <a:rPr lang="ru-RU" dirty="0"/>
              <a:t> Философия языка </a:t>
            </a:r>
            <a:r>
              <a:rPr lang="ru-RU" dirty="0">
                <a:solidFill>
                  <a:srgbClr val="FF0000"/>
                </a:solidFill>
              </a:rPr>
              <a:t>содержит три наиважнейшие концепции</a:t>
            </a:r>
            <a:r>
              <a:rPr lang="ru-RU" dirty="0"/>
              <a:t>: философию имени, философию предложения, философию ценностных установок.</a:t>
            </a:r>
          </a:p>
          <a:p>
            <a:r>
              <a:rPr lang="ru-RU" dirty="0"/>
              <a:t> Согласно философии </a:t>
            </a:r>
            <a:r>
              <a:rPr lang="ru-RU" dirty="0">
                <a:solidFill>
                  <a:srgbClr val="FF0000"/>
                </a:solidFill>
              </a:rPr>
              <a:t>имени</a:t>
            </a:r>
            <a:r>
              <a:rPr lang="ru-RU" dirty="0"/>
              <a:t>, слова являются выражениями сущности вещей или же простыми обозначениями.</a:t>
            </a:r>
          </a:p>
          <a:p>
            <a:r>
              <a:rPr lang="ru-RU" dirty="0"/>
              <a:t>Согласно философии </a:t>
            </a:r>
            <a:r>
              <a:rPr lang="ru-RU" dirty="0">
                <a:solidFill>
                  <a:srgbClr val="FF0000"/>
                </a:solidFill>
              </a:rPr>
              <a:t>предложения</a:t>
            </a:r>
            <a:r>
              <a:rPr lang="ru-RU" dirty="0"/>
              <a:t>, истинное повествовательное предложение обладает значением и смыслом и построено по правилам грамматики (синтаксиса).</a:t>
            </a:r>
          </a:p>
          <a:p>
            <a:r>
              <a:rPr lang="ru-RU" dirty="0"/>
              <a:t>Согласно философии </a:t>
            </a:r>
            <a:r>
              <a:rPr lang="ru-RU" dirty="0">
                <a:solidFill>
                  <a:srgbClr val="FF0000"/>
                </a:solidFill>
              </a:rPr>
              <a:t>ценностных установок</a:t>
            </a:r>
            <a:r>
              <a:rPr lang="ru-RU" dirty="0"/>
              <a:t>, предложение обладает ценностным (практическим) смыслом.</a:t>
            </a:r>
          </a:p>
          <a:p>
            <a:r>
              <a:rPr lang="ru-RU" dirty="0"/>
              <a:t>Язык обладает </a:t>
            </a:r>
            <a:r>
              <a:rPr lang="ru-RU" dirty="0">
                <a:solidFill>
                  <a:srgbClr val="FF0000"/>
                </a:solidFill>
              </a:rPr>
              <a:t>практическим и коммуникативным </a:t>
            </a:r>
            <a:r>
              <a:rPr lang="ru-RU" dirty="0"/>
              <a:t>назначением.</a:t>
            </a:r>
          </a:p>
          <a:p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52"/>
            <a:ext cx="5500726" cy="650085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/>
              <a:t>		 </a:t>
            </a:r>
            <a:r>
              <a:rPr lang="ru-RU" i="1" u="sng" dirty="0">
                <a:solidFill>
                  <a:srgbClr val="FF0000"/>
                </a:solidFill>
              </a:rPr>
              <a:t>философия языка</a:t>
            </a:r>
            <a:r>
              <a:rPr lang="ru-RU" dirty="0"/>
              <a:t> — это не просто отдельно взятое направление философских исследований (хотя возможны и более узкие определения, отождествляющие философию языка только с аналитической философией), но и </a:t>
            </a:r>
            <a:r>
              <a:rPr lang="ru-RU" u="sng" dirty="0"/>
              <a:t>особый стиль</a:t>
            </a:r>
            <a:r>
              <a:rPr lang="ru-RU" dirty="0"/>
              <a:t> </a:t>
            </a:r>
            <a:r>
              <a:rPr lang="ru-RU" u="sng" dirty="0"/>
              <a:t>философского мышления</a:t>
            </a:r>
            <a:r>
              <a:rPr lang="ru-RU" dirty="0"/>
              <a:t>, который связан с преимущественным интересом к вопросам о способах построения теорий и с изучением принципов упорядоченности средств выражения знаний.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8434" name="Picture 2" descr="http://t2.gstatic.com/images?q=tbn:ANd9GcSDi9YTM03sQZS2E36Ouk4VtHoiCp1-0TVvRoIRGpsNvtCgisgXk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785794"/>
            <a:ext cx="2932971" cy="414340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14356"/>
            <a:ext cx="8415342" cy="5000660"/>
          </a:xfrm>
        </p:spPr>
        <p:txBody>
          <a:bodyPr/>
          <a:lstStyle/>
          <a:p>
            <a:pPr>
              <a:buNone/>
            </a:pPr>
            <a:r>
              <a:rPr lang="ru-RU" i="1" dirty="0">
                <a:latin typeface="Comic Sans MS" pitchFamily="66" charset="0"/>
              </a:rPr>
              <a:t>		Для современной философии язык — одна из важнейших тематик. В рамках аналитической философии язык является единственным достойным всяческого внимания предметом исследования. Для других философских направлений язык — очень важная тема.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642918"/>
            <a:ext cx="8858280" cy="5214950"/>
          </a:xfrm>
        </p:spPr>
        <p:txBody>
          <a:bodyPr/>
          <a:lstStyle/>
          <a:p>
            <a:pPr>
              <a:buNone/>
            </a:pPr>
            <a:r>
              <a:rPr lang="ru-RU" sz="2800" i="1" dirty="0">
                <a:latin typeface="Comic Sans MS" pitchFamily="66" charset="0"/>
              </a:rPr>
              <a:t>		Считается, что сейчас на земном шаре свыше 2000 различных естественных языков, т.е. языков, возникших в процессе общения наций, народов, социальных групп людей. А число искусственных языков (математики, логики, программирования) вообще трудно сосчитать.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7772400" cy="914400"/>
          </a:xfrm>
        </p:spPr>
        <p:txBody>
          <a:bodyPr/>
          <a:lstStyle/>
          <a:p>
            <a:r>
              <a:rPr lang="ru-RU" b="1" dirty="0"/>
              <a:t>Общие положения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32"/>
            <a:ext cx="8715404" cy="314327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/>
              <a:t>		Философия языка — одно из наиболее влиятельных направлений современной западной философии, в центре внимания которого представление о языке как ключе к пониманию мышления и знания. Предшественниками философско-лингвистического направления были </a:t>
            </a:r>
            <a:r>
              <a:rPr lang="ru-RU" i="1" u="sng" dirty="0">
                <a:solidFill>
                  <a:srgbClr val="FF0000"/>
                </a:solidFill>
              </a:rPr>
              <a:t>Аристотель</a:t>
            </a:r>
            <a:r>
              <a:rPr lang="ru-RU" dirty="0"/>
              <a:t> (трактат «Категории»), </a:t>
            </a:r>
            <a:r>
              <a:rPr lang="ru-RU" i="1" u="sng" dirty="0">
                <a:solidFill>
                  <a:srgbClr val="FF0000"/>
                </a:solidFill>
              </a:rPr>
              <a:t>И. Кант </a:t>
            </a:r>
            <a:r>
              <a:rPr lang="ru-RU" dirty="0"/>
              <a:t>(разработка категорий рассудка), </a:t>
            </a:r>
            <a:r>
              <a:rPr lang="ru-RU" i="1" u="sng" dirty="0">
                <a:solidFill>
                  <a:srgbClr val="FF0000"/>
                </a:solidFill>
              </a:rPr>
              <a:t>Ж. Ж. Руссо </a:t>
            </a:r>
            <a:r>
              <a:rPr lang="ru-RU" dirty="0"/>
              <a:t>(идеи о происхождении письменности), </a:t>
            </a:r>
            <a:r>
              <a:rPr lang="ru-RU" i="1" u="sng" dirty="0">
                <a:solidFill>
                  <a:srgbClr val="FF0000"/>
                </a:solidFill>
              </a:rPr>
              <a:t>Дж. Милль </a:t>
            </a:r>
            <a:r>
              <a:rPr lang="ru-RU" dirty="0"/>
              <a:t>(вклад в теорию референции), </a:t>
            </a:r>
            <a:r>
              <a:rPr lang="ru-RU" i="1" u="sng" dirty="0">
                <a:solidFill>
                  <a:srgbClr val="FF0000"/>
                </a:solidFill>
              </a:rPr>
              <a:t>В. Гумбольдт </a:t>
            </a:r>
            <a:r>
              <a:rPr lang="ru-RU" dirty="0"/>
              <a:t>и другие.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http://t2.gstatic.com/images?q=tbn:ANd9GcT5YVHDmGF5QRRMkda-QSUHgWjm2tu_I_003iAIzR4sYW8BGPG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929066"/>
            <a:ext cx="1876425" cy="2438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8" name="Picture 4" descr="http://t3.gstatic.com/images?q=tbn:ANd9GcTf25Z7xP69OaBcz_2w_EFlirVcgQhAuPZJ9sYmcDHJQ_8jGSzTK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4562474"/>
            <a:ext cx="1800225" cy="22955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30" name="Picture 6" descr="http://t0.gstatic.com/images?q=tbn:ANd9GcTmXy_UapG8r85DIOQyJaBnjpGPHufGoti95kYlGNVWYoccbLArd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4000504"/>
            <a:ext cx="1752600" cy="260985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32" name="Picture 8" descr="http://t2.gstatic.com/images?q=tbn:ANd9GcSj18XMaMC-blzybnt5W7dRwMmVY261pWkynMRd1zUaDPiWprS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29256" y="4681515"/>
            <a:ext cx="1742922" cy="217648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38" name="Picture 14" descr="http://t1.gstatic.com/images?q=tbn:ANd9GcSd7sQejyhnVEmjUKmCb79T1y0Hu0WzwvEjEFX1Und5PDu31Bk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72330" y="4071942"/>
            <a:ext cx="1847850" cy="24669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85728"/>
            <a:ext cx="8786842" cy="6357982"/>
          </a:xfrm>
        </p:spPr>
        <p:txBody>
          <a:bodyPr/>
          <a:lstStyle/>
          <a:p>
            <a:pPr>
              <a:buNone/>
            </a:pPr>
            <a:r>
              <a:rPr lang="ru-RU" dirty="0"/>
              <a:t>	</a:t>
            </a:r>
            <a:r>
              <a:rPr lang="ru-RU" sz="3600" dirty="0"/>
              <a:t>	Переход от философской классики к периоду </a:t>
            </a:r>
            <a:r>
              <a:rPr lang="ru-RU" sz="3600" u="sng" dirty="0"/>
              <a:t>философии языка </a:t>
            </a:r>
            <a:r>
              <a:rPr lang="ru-RU" sz="3600" dirty="0"/>
              <a:t>связан с изменением объекта исследования: на место «идей» приходят лингвистические сущности — предложения и термины. Познающий субъект зачастую сдвигается на периферию познавательного процесса или вообще устраняется, и </a:t>
            </a:r>
            <a:r>
              <a:rPr lang="ru-RU" sz="3600" dirty="0" err="1"/>
              <a:t>дискурс</a:t>
            </a:r>
            <a:r>
              <a:rPr lang="ru-RU" sz="3600" dirty="0"/>
              <a:t> начинает рассматриваться как автономный.</a:t>
            </a:r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28"/>
            <a:ext cx="8486780" cy="592935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/>
              <a:t>		В то же время так называемый «лингвистический поворот» характерен для чрезвычайно широкого спектра современных линий развития философии, в него попадают феноменология и герменевтика, структурализм и </a:t>
            </a:r>
            <a:r>
              <a:rPr lang="ru-RU" dirty="0" err="1"/>
              <a:t>постструктурализм</a:t>
            </a:r>
            <a:r>
              <a:rPr lang="ru-RU" dirty="0"/>
              <a:t>. </a:t>
            </a:r>
          </a:p>
          <a:p>
            <a:pPr>
              <a:buNone/>
            </a:pPr>
            <a:r>
              <a:rPr lang="ru-RU" dirty="0"/>
              <a:t>		Современная философия считает в принципе проблематичным отвлекаться от языкового аспекта философских проблем. Начиная со второй половины XX века, все основные разделы философии испытывают как минимум стилистическое влияние философско-лингвистических ходов мысли.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7772400" cy="914400"/>
          </a:xfrm>
        </p:spPr>
        <p:txBody>
          <a:bodyPr/>
          <a:lstStyle/>
          <a:p>
            <a:r>
              <a:rPr lang="ru-RU" dirty="0"/>
              <a:t>Современное философское понимание языка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000240"/>
            <a:ext cx="8115328" cy="4143404"/>
          </a:xfrm>
        </p:spPr>
        <p:txBody>
          <a:bodyPr/>
          <a:lstStyle/>
          <a:p>
            <a:pPr algn="just"/>
            <a:r>
              <a:rPr lang="ru-RU" sz="5400" i="1" dirty="0">
                <a:latin typeface="Comic Sans MS" pitchFamily="66" charset="0"/>
                <a:cs typeface="Times New Roman" pitchFamily="18" charset="0"/>
              </a:rPr>
              <a:t>Феноменология;</a:t>
            </a:r>
          </a:p>
          <a:p>
            <a:pPr algn="just"/>
            <a:r>
              <a:rPr lang="ru-RU" sz="5400" i="1" dirty="0" err="1">
                <a:latin typeface="Comic Sans MS" pitchFamily="66" charset="0"/>
                <a:cs typeface="Times New Roman" pitchFamily="18" charset="0"/>
              </a:rPr>
              <a:t>Аналитизм</a:t>
            </a:r>
            <a:r>
              <a:rPr lang="ru-RU" sz="5400" i="1" dirty="0">
                <a:latin typeface="Comic Sans MS" pitchFamily="66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5400" i="1" dirty="0">
                <a:latin typeface="Comic Sans MS" pitchFamily="66" charset="0"/>
                <a:cs typeface="Times New Roman" pitchFamily="18" charset="0"/>
              </a:rPr>
              <a:t>Герменевтики; </a:t>
            </a:r>
          </a:p>
          <a:p>
            <a:pPr algn="just"/>
            <a:r>
              <a:rPr lang="ru-RU" sz="5400" i="1" dirty="0">
                <a:latin typeface="Comic Sans MS" pitchFamily="66" charset="0"/>
                <a:cs typeface="Times New Roman" pitchFamily="18" charset="0"/>
              </a:rPr>
              <a:t>Постмодернизм;</a:t>
            </a:r>
            <a:endParaRPr lang="ru-RU" sz="5400" i="1" dirty="0">
              <a:latin typeface="Comic Sans MS" pitchFamily="66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928670"/>
            <a:ext cx="8143932" cy="5072098"/>
          </a:xfrm>
        </p:spPr>
        <p:txBody>
          <a:bodyPr/>
          <a:lstStyle/>
          <a:p>
            <a:pPr>
              <a:buNone/>
            </a:pPr>
            <a:r>
              <a:rPr lang="ru-RU" sz="2800" i="1" dirty="0">
                <a:latin typeface="Comic Sans MS" pitchFamily="66" charset="0"/>
                <a:cs typeface="Times New Roman" pitchFamily="18" charset="0"/>
              </a:rPr>
              <a:t>		</a:t>
            </a:r>
            <a:r>
              <a:rPr lang="ru-RU" i="1" dirty="0"/>
              <a:t> </a:t>
            </a:r>
            <a:r>
              <a:rPr lang="ru-RU" b="1" i="1" u="sng" dirty="0" err="1">
                <a:solidFill>
                  <a:srgbClr val="FF0000"/>
                </a:solidFill>
              </a:rPr>
              <a:t>Феноменологи</a:t>
            </a:r>
            <a:r>
              <a:rPr lang="ru-RU" i="1" dirty="0"/>
              <a:t> </a:t>
            </a:r>
            <a:r>
              <a:rPr lang="ru-RU" dirty="0"/>
              <a:t>на первое место ставят анализ работы сознания. Язык оказывается </a:t>
            </a:r>
            <a:r>
              <a:rPr lang="ru-RU" i="1" dirty="0"/>
              <a:t>знаковым </a:t>
            </a:r>
            <a:r>
              <a:rPr lang="ru-RU" dirty="0"/>
              <a:t>выражением работы сознания. Важно, чтобы высказывания были полновесными знаками выработанных сознанием образцов, </a:t>
            </a:r>
            <a:r>
              <a:rPr lang="ru-RU" dirty="0" err="1"/>
              <a:t>эйдосов</a:t>
            </a:r>
            <a:r>
              <a:rPr lang="ru-RU" dirty="0"/>
              <a:t>. 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179</TotalTime>
  <Words>1487</Words>
  <Application>Microsoft Office PowerPoint</Application>
  <PresentationFormat>Экран (4:3)</PresentationFormat>
  <Paragraphs>53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3" baseType="lpstr">
      <vt:lpstr>Bookman Old Style</vt:lpstr>
      <vt:lpstr>Comic Sans MS</vt:lpstr>
      <vt:lpstr>Consolas</vt:lpstr>
      <vt:lpstr>Constantia</vt:lpstr>
      <vt:lpstr>Corbel</vt:lpstr>
      <vt:lpstr>Wingdings</vt:lpstr>
      <vt:lpstr>Wingdings 2</vt:lpstr>
      <vt:lpstr>Wingdings 3</vt:lpstr>
      <vt:lpstr>Метро</vt:lpstr>
      <vt:lpstr>Что такое Философия языка?</vt:lpstr>
      <vt:lpstr>Презентация PowerPoint</vt:lpstr>
      <vt:lpstr>Презентация PowerPoint</vt:lpstr>
      <vt:lpstr>Презентация PowerPoint</vt:lpstr>
      <vt:lpstr>Общие положения </vt:lpstr>
      <vt:lpstr>Презентация PowerPoint</vt:lpstr>
      <vt:lpstr>Презентация PowerPoint</vt:lpstr>
      <vt:lpstr>Современное философское понимание языка </vt:lpstr>
      <vt:lpstr>Презентация PowerPoint</vt:lpstr>
      <vt:lpstr>Презентация PowerPoint</vt:lpstr>
      <vt:lpstr>Презентация PowerPoint</vt:lpstr>
      <vt:lpstr>История </vt:lpstr>
      <vt:lpstr>Презентация PowerPoint</vt:lpstr>
      <vt:lpstr>Этапы становления философии языка: </vt:lpstr>
      <vt:lpstr>Презентация PowerPoint</vt:lpstr>
      <vt:lpstr>Презентация PowerPoint</vt:lpstr>
      <vt:lpstr>Презентация PowerPoint</vt:lpstr>
      <vt:lpstr>Презентация PowerPoint</vt:lpstr>
      <vt:lpstr>ФИЛОСОФИЯ ИМЕНИ  </vt:lpstr>
      <vt:lpstr>Философия предложения </vt:lpstr>
      <vt:lpstr>ФИЛОСОФИЯ ЦЕННОСТНЫХ УСТАНОВОК </vt:lpstr>
      <vt:lpstr>Практическое и Коммуникативное назначение языка </vt:lpstr>
      <vt:lpstr>Подведём итог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Философия языка</dc:title>
  <dc:creator>Ванёк</dc:creator>
  <cp:lastModifiedBy>Каримов</cp:lastModifiedBy>
  <cp:revision>20</cp:revision>
  <dcterms:created xsi:type="dcterms:W3CDTF">2010-12-10T17:15:38Z</dcterms:created>
  <dcterms:modified xsi:type="dcterms:W3CDTF">2026-07-13T08:03:00Z</dcterms:modified>
</cp:coreProperties>
</file>