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7" r:id="rId1"/>
  </p:sldMasterIdLst>
  <p:notesMasterIdLst>
    <p:notesMasterId r:id="rId19"/>
  </p:notesMasterIdLst>
  <p:handoutMasterIdLst>
    <p:handoutMasterId r:id="rId20"/>
  </p:handoutMasterIdLst>
  <p:sldIdLst>
    <p:sldId id="789" r:id="rId2"/>
    <p:sldId id="1451" r:id="rId3"/>
    <p:sldId id="1460" r:id="rId4"/>
    <p:sldId id="1453" r:id="rId5"/>
    <p:sldId id="1462" r:id="rId6"/>
    <p:sldId id="1454" r:id="rId7"/>
    <p:sldId id="1457" r:id="rId8"/>
    <p:sldId id="1455" r:id="rId9"/>
    <p:sldId id="1441" r:id="rId10"/>
    <p:sldId id="1440" r:id="rId11"/>
    <p:sldId id="1461" r:id="rId12"/>
    <p:sldId id="1444" r:id="rId13"/>
    <p:sldId id="1458" r:id="rId14"/>
    <p:sldId id="1449" r:id="rId15"/>
    <p:sldId id="1443" r:id="rId16"/>
    <p:sldId id="1442" r:id="rId17"/>
    <p:sldId id="1463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14456" autoAdjust="0"/>
    <p:restoredTop sz="94681" autoAdjust="0"/>
  </p:normalViewPr>
  <p:slideViewPr>
    <p:cSldViewPr>
      <p:cViewPr varScale="1">
        <p:scale>
          <a:sx n="103" d="100"/>
          <a:sy n="103" d="100"/>
        </p:scale>
        <p:origin x="49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49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49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49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F42EF2CA-1BA5-4A4A-B1FD-1AF306E6D2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18775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48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A2D36FA-A46A-4731-BABD-AA32AF31C6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71011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7412D00-2383-4EBD-BB4E-382FF81A6655}" type="slidenum">
              <a:rPr lang="ru-RU" smtClean="0"/>
              <a:pPr eaLnBrk="1" hangingPunct="1"/>
              <a:t>1</a:t>
            </a:fld>
            <a:endParaRPr lang="ru-RU"/>
          </a:p>
        </p:txBody>
      </p:sp>
      <p:sp>
        <p:nvSpPr>
          <p:cNvPr id="335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58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37651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43D1406-F692-40EB-BCED-9AFAF5AB7B0D}" type="slidenum">
              <a:rPr lang="ru-RU" smtClean="0"/>
              <a:pPr eaLnBrk="1" hangingPunct="1"/>
              <a:t>11</a:t>
            </a:fld>
            <a:endParaRPr lang="ru-RU"/>
          </a:p>
        </p:txBody>
      </p:sp>
      <p:sp>
        <p:nvSpPr>
          <p:cNvPr id="634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8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76174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43D1406-F692-40EB-BCED-9AFAF5AB7B0D}" type="slidenum">
              <a:rPr lang="ru-RU" smtClean="0"/>
              <a:pPr eaLnBrk="1" hangingPunct="1"/>
              <a:t>12</a:t>
            </a:fld>
            <a:endParaRPr lang="ru-RU"/>
          </a:p>
        </p:txBody>
      </p:sp>
      <p:sp>
        <p:nvSpPr>
          <p:cNvPr id="634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8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86496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E9F3D1E-F903-4F54-B2E7-86FA76241F85}" type="slidenum">
              <a:rPr lang="ru-RU" smtClean="0"/>
              <a:pPr eaLnBrk="1" hangingPunct="1"/>
              <a:t>13</a:t>
            </a:fld>
            <a:endParaRPr lang="ru-RU"/>
          </a:p>
        </p:txBody>
      </p:sp>
      <p:sp>
        <p:nvSpPr>
          <p:cNvPr id="629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97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35904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43D1406-F692-40EB-BCED-9AFAF5AB7B0D}" type="slidenum">
              <a:rPr lang="ru-RU" smtClean="0"/>
              <a:pPr eaLnBrk="1" hangingPunct="1"/>
              <a:t>14</a:t>
            </a:fld>
            <a:endParaRPr lang="ru-RU"/>
          </a:p>
        </p:txBody>
      </p:sp>
      <p:sp>
        <p:nvSpPr>
          <p:cNvPr id="634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8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3005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B497D67-E0FC-4748-AD3F-6C05ACE8A6EE}" type="slidenum">
              <a:rPr lang="ru-RU" smtClean="0"/>
              <a:pPr eaLnBrk="1" hangingPunct="1"/>
              <a:t>15</a:t>
            </a:fld>
            <a:endParaRPr lang="ru-RU"/>
          </a:p>
        </p:txBody>
      </p:sp>
      <p:sp>
        <p:nvSpPr>
          <p:cNvPr id="350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02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7185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B497D67-E0FC-4748-AD3F-6C05ACE8A6EE}" type="slidenum">
              <a:rPr lang="ru-RU" smtClean="0"/>
              <a:pPr eaLnBrk="1" hangingPunct="1"/>
              <a:t>16</a:t>
            </a:fld>
            <a:endParaRPr lang="ru-RU"/>
          </a:p>
        </p:txBody>
      </p:sp>
      <p:sp>
        <p:nvSpPr>
          <p:cNvPr id="350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02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79807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B497D67-E0FC-4748-AD3F-6C05ACE8A6EE}" type="slidenum">
              <a:rPr lang="ru-RU" smtClean="0"/>
              <a:pPr eaLnBrk="1" hangingPunct="1"/>
              <a:t>17</a:t>
            </a:fld>
            <a:endParaRPr lang="ru-RU"/>
          </a:p>
        </p:txBody>
      </p:sp>
      <p:sp>
        <p:nvSpPr>
          <p:cNvPr id="350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02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24106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A00CB2A-E13B-416D-9C80-B9CB602B8476}" type="slidenum">
              <a:rPr lang="ru-RU" smtClean="0"/>
              <a:pPr eaLnBrk="1" hangingPunct="1"/>
              <a:t>2</a:t>
            </a:fld>
            <a:endParaRPr lang="ru-RU"/>
          </a:p>
        </p:txBody>
      </p:sp>
      <p:sp>
        <p:nvSpPr>
          <p:cNvPr id="338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89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4739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8D72E65-F059-4DFF-8A73-06CA8A46F4E6}" type="slidenum">
              <a:rPr lang="ru-RU" smtClean="0"/>
              <a:pPr eaLnBrk="1" hangingPunct="1"/>
              <a:t>3</a:t>
            </a:fld>
            <a:endParaRPr lang="ru-RU"/>
          </a:p>
        </p:txBody>
      </p:sp>
      <p:sp>
        <p:nvSpPr>
          <p:cNvPr id="64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8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59296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A00CB2A-E13B-416D-9C80-B9CB602B8476}" type="slidenum">
              <a:rPr lang="ru-RU" smtClean="0"/>
              <a:pPr eaLnBrk="1" hangingPunct="1"/>
              <a:t>4</a:t>
            </a:fld>
            <a:endParaRPr lang="ru-RU"/>
          </a:p>
        </p:txBody>
      </p:sp>
      <p:sp>
        <p:nvSpPr>
          <p:cNvPr id="338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89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26955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8D72E65-F059-4DFF-8A73-06CA8A46F4E6}" type="slidenum">
              <a:rPr lang="ru-RU" smtClean="0"/>
              <a:pPr eaLnBrk="1" hangingPunct="1"/>
              <a:t>6</a:t>
            </a:fld>
            <a:endParaRPr lang="ru-RU"/>
          </a:p>
        </p:txBody>
      </p:sp>
      <p:sp>
        <p:nvSpPr>
          <p:cNvPr id="64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8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87165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43D1406-F692-40EB-BCED-9AFAF5AB7B0D}" type="slidenum">
              <a:rPr lang="ru-RU" smtClean="0"/>
              <a:pPr eaLnBrk="1" hangingPunct="1"/>
              <a:t>7</a:t>
            </a:fld>
            <a:endParaRPr lang="ru-RU"/>
          </a:p>
        </p:txBody>
      </p:sp>
      <p:sp>
        <p:nvSpPr>
          <p:cNvPr id="634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8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70510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1723431-EDBF-4197-804C-AC8BA4CD83FD}" type="slidenum">
              <a:rPr lang="ru-RU" smtClean="0"/>
              <a:pPr eaLnBrk="1" hangingPunct="1"/>
              <a:t>8</a:t>
            </a:fld>
            <a:endParaRPr lang="ru-RU"/>
          </a:p>
        </p:txBody>
      </p:sp>
      <p:sp>
        <p:nvSpPr>
          <p:cNvPr id="566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62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06935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0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01FB1B6-3CB7-4EC6-8D20-AE01C85D5FF5}" type="slidenum">
              <a:rPr lang="ru-RU" smtClean="0"/>
              <a:pPr eaLnBrk="1" hangingPunct="1"/>
              <a:t>9</a:t>
            </a:fld>
            <a:endParaRPr lang="ru-RU"/>
          </a:p>
        </p:txBody>
      </p:sp>
      <p:sp>
        <p:nvSpPr>
          <p:cNvPr id="6430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30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3244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0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01FB1B6-3CB7-4EC6-8D20-AE01C85D5FF5}" type="slidenum">
              <a:rPr lang="ru-RU" smtClean="0"/>
              <a:pPr eaLnBrk="1" hangingPunct="1"/>
              <a:t>10</a:t>
            </a:fld>
            <a:endParaRPr lang="ru-RU"/>
          </a:p>
        </p:txBody>
      </p:sp>
      <p:sp>
        <p:nvSpPr>
          <p:cNvPr id="6430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30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57582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844800" y="4800600"/>
            <a:ext cx="6156325" cy="3810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pPr lvl="0"/>
            <a:r>
              <a:rPr lang="ru-RU" noProof="0"/>
              <a:t>Образец подзаголовка</a:t>
            </a:r>
            <a:endParaRPr lang="en-US" noProof="0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773363" y="5105400"/>
            <a:ext cx="6172200" cy="11430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defRPr sz="4400"/>
            </a:lvl1pPr>
          </a:lstStyle>
          <a:p>
            <a:pPr lvl="0"/>
            <a:r>
              <a:rPr lang="ru-RU" noProof="0"/>
              <a:t>Образец заголовка</a:t>
            </a:r>
            <a:endParaRPr lang="en-US" noProof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04800" y="6248400"/>
            <a:ext cx="2133600" cy="244475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1219200" y="381000"/>
            <a:ext cx="2297113" cy="244475"/>
          </a:xfrm>
        </p:spPr>
        <p:txBody>
          <a:bodyPr/>
          <a:lstStyle>
            <a:lvl1pPr>
              <a:defRPr sz="1200" i="1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3454400" y="6308725"/>
            <a:ext cx="2133600" cy="244475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1972D429-4C2B-4790-96E6-21F873EB61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916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6CF06-27AE-46ED-B1E9-2680D88DC0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FC14A-C7E3-4E45-9EFA-75EA218EDB7A}" type="datetime1">
              <a:rPr lang="en-US"/>
              <a:pPr>
                <a:defRPr/>
              </a:pPr>
              <a:t>7/13/2026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8568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77025" y="609600"/>
            <a:ext cx="2047875" cy="5715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609600"/>
            <a:ext cx="5991225" cy="57150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F7467C-DA1E-48EC-9788-AC8DC414B4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CF5BDB-E441-4F8E-94DB-321CF7A4B46E}" type="datetime1">
              <a:rPr lang="en-US"/>
              <a:pPr>
                <a:defRPr/>
              </a:pPr>
              <a:t>7/13/2026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9027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609600"/>
            <a:ext cx="6400800" cy="4873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533400" y="1611313"/>
            <a:ext cx="8191500" cy="4713287"/>
          </a:xfrm>
        </p:spPr>
        <p:txBody>
          <a:bodyPr/>
          <a:lstStyle/>
          <a:p>
            <a:pPr lvl="0"/>
            <a:r>
              <a:rPr lang="ru-RU" noProof="0"/>
              <a:t>Вставка таблицы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62F22B-D326-4BA8-92EE-2307F5CEA2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2179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1A15F4-5ECF-4A4B-8222-4454F68192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E3E849-4F1B-4A66-BC7C-216F92F4EF9D}" type="datetime1">
              <a:rPr lang="en-US"/>
              <a:pPr>
                <a:defRPr/>
              </a:pPr>
              <a:t>7/13/2026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090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C50A0F-C6A9-489F-AA05-6E7F7021F4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9D1161-A7DD-451B-B84E-25552DC99E28}" type="datetime1">
              <a:rPr lang="en-US"/>
              <a:pPr>
                <a:defRPr/>
              </a:pPr>
              <a:t>7/13/2026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82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3400" y="1611313"/>
            <a:ext cx="4019550" cy="47132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05350" y="1611313"/>
            <a:ext cx="4019550" cy="47132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691A52-E573-4F86-8A5A-55D480416B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E24D9D-4326-4404-A93A-26C6F07736BF}" type="datetime1">
              <a:rPr lang="en-US"/>
              <a:pPr>
                <a:defRPr/>
              </a:pPr>
              <a:t>7/13/2026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432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C2CD87-AB8A-4868-94FA-ED1E9C1E0B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35BE7E-67C2-413F-B865-33A6A1F2ABF7}" type="datetime1">
              <a:rPr lang="en-US"/>
              <a:pPr>
                <a:defRPr/>
              </a:pPr>
              <a:t>7/13/2026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03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A6EFF0-4591-40EC-89B0-2C653DBB8D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2AE38A-9F9D-4CAC-B050-2A26187B0002}" type="datetime1">
              <a:rPr lang="en-US"/>
              <a:pPr>
                <a:defRPr/>
              </a:pPr>
              <a:t>7/13/2026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687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CEE415-C547-44A2-858D-BCC71ACE89C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4FD800-D740-4DCA-8C13-FF492685AD35}" type="datetime1">
              <a:rPr lang="en-US"/>
              <a:pPr>
                <a:defRPr/>
              </a:pPr>
              <a:t>7/13/2026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579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4FCA80-EC2A-4927-9635-8312C12D4C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D94403-C23D-40D1-BDD6-4875E90FFF1A}" type="datetime1">
              <a:rPr lang="en-US"/>
              <a:pPr>
                <a:defRPr/>
              </a:pPr>
              <a:t>7/13/2026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668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435C50-AFCF-434E-87E9-84F249DA40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E61450-09D5-4282-9BEA-1A7AC55FF5AE}" type="datetime1">
              <a:rPr lang="en-US"/>
              <a:pPr>
                <a:defRPr/>
              </a:pPr>
              <a:t>7/13/2026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904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vmlDrawing" Target="../drawings/vmlDrawing1.v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3000">
              <a:schemeClr val="tx2">
                <a:lumMod val="60000"/>
                <a:lumOff val="40000"/>
              </a:schemeClr>
            </a:gs>
            <a:gs pos="50000">
              <a:schemeClr val="accent1">
                <a:lumMod val="40000"/>
                <a:lumOff val="60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87"/>
          <p:cNvGraphicFramePr>
            <a:graphicFrameLocks noChangeAspect="1"/>
          </p:cNvGraphicFramePr>
          <p:nvPr/>
        </p:nvGraphicFramePr>
        <p:xfrm>
          <a:off x="0" y="0"/>
          <a:ext cx="9144000" cy="160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1" name="Image" r:id="rId15" imgW="13003175" imgH="2577778" progId="Photoshop.Image.7">
                  <p:embed/>
                </p:oleObj>
              </mc:Choice>
              <mc:Fallback>
                <p:oleObj name="Image" r:id="rId15" imgW="13003175" imgH="2577778" progId="Photoshop.Image.7">
                  <p:embed/>
                  <p:pic>
                    <p:nvPicPr>
                      <p:cNvPr id="0" name="Object 8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160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533400" y="1611313"/>
            <a:ext cx="8191500" cy="4713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7315200" y="6461125"/>
            <a:ext cx="17526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4191000" y="6477000"/>
            <a:ext cx="838200" cy="261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E79AD4B-BAC3-4AEC-85DC-44C5FEFF8F2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533400" y="609600"/>
            <a:ext cx="6400800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293688" y="6477000"/>
            <a:ext cx="1905000" cy="261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3DC01A30-7B7B-4AFD-A51B-34130521C235}" type="datetime1">
              <a:rPr lang="en-US"/>
              <a:pPr>
                <a:defRPr/>
              </a:pPr>
              <a:t>7/13/2026</a:t>
            </a:fld>
            <a:endParaRPr lang="en-US" dirty="0"/>
          </a:p>
        </p:txBody>
      </p:sp>
      <p:pic>
        <p:nvPicPr>
          <p:cNvPr id="1033" name="Picture 84" descr="p12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190500"/>
            <a:ext cx="1450975" cy="209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06" r:id="rId1"/>
    <p:sldLayoutId id="2147484207" r:id="rId2"/>
    <p:sldLayoutId id="2147484208" r:id="rId3"/>
    <p:sldLayoutId id="2147484209" r:id="rId4"/>
    <p:sldLayoutId id="2147484210" r:id="rId5"/>
    <p:sldLayoutId id="2147484211" r:id="rId6"/>
    <p:sldLayoutId id="2147484212" r:id="rId7"/>
    <p:sldLayoutId id="2147484213" r:id="rId8"/>
    <p:sldLayoutId id="2147484214" r:id="rId9"/>
    <p:sldLayoutId id="2147484215" r:id="rId10"/>
    <p:sldLayoutId id="2147484216" r:id="rId11"/>
    <p:sldLayoutId id="2147484217" r:id="rId12"/>
  </p:sldLayoutIdLst>
  <p:txStyles>
    <p:titleStyle>
      <a:lvl1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v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9026" y="1772816"/>
            <a:ext cx="7905948" cy="1892300"/>
          </a:xfrm>
          <a:noFill/>
        </p:spPr>
        <p:txBody>
          <a:bodyPr/>
          <a:lstStyle/>
          <a:p>
            <a:pPr algn="ctr" eaLnBrk="1" hangingPunct="1">
              <a:lnSpc>
                <a:spcPct val="90000"/>
              </a:lnSpc>
            </a:pPr>
            <a:r>
              <a:rPr lang="ru-RU" sz="3600" b="1" dirty="0">
                <a:solidFill>
                  <a:schemeClr val="bg1"/>
                </a:solidFill>
              </a:rPr>
              <a:t>Философия структуры языка</a:t>
            </a:r>
          </a:p>
          <a:p>
            <a:pPr algn="ctr" eaLnBrk="1" hangingPunct="1">
              <a:lnSpc>
                <a:spcPct val="90000"/>
              </a:lnSpc>
            </a:pP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8099" name="Text Box 3"/>
          <p:cNvSpPr txBox="1">
            <a:spLocks noChangeArrowheads="1"/>
          </p:cNvSpPr>
          <p:nvPr/>
        </p:nvSpPr>
        <p:spPr bwMode="auto">
          <a:xfrm>
            <a:off x="7518900" y="5037138"/>
            <a:ext cx="18473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2084" y="277341"/>
            <a:ext cx="6342856" cy="487363"/>
          </a:xfrm>
        </p:spPr>
        <p:txBody>
          <a:bodyPr/>
          <a:lstStyle/>
          <a:p>
            <a:pPr algn="l"/>
            <a:br>
              <a:rPr lang="ru-RU" dirty="0">
                <a:solidFill>
                  <a:schemeClr val="bg1"/>
                </a:solidFill>
              </a:rPr>
            </a:br>
            <a:br>
              <a:rPr lang="ru-RU" dirty="0">
                <a:solidFill>
                  <a:schemeClr val="bg1"/>
                </a:solidFill>
              </a:rPr>
            </a:br>
            <a:r>
              <a:rPr lang="ru-RU" sz="2400" dirty="0">
                <a:solidFill>
                  <a:schemeClr val="bg1"/>
                </a:solidFill>
              </a:rPr>
              <a:t>Пример : значение слова «баскетбол» проявляется при анализе близких слов - футбол,  волейбол и т.п.</a:t>
            </a:r>
          </a:p>
        </p:txBody>
      </p:sp>
      <p:pic>
        <p:nvPicPr>
          <p:cNvPr id="2052" name="Picture 4" descr="G:\D\Папа\Плакаты\Новая папка\Новая папка\Deti_11020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132856"/>
            <a:ext cx="2556000" cy="383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G:\D\Папа\Плакаты\Новая папка\Новая папка\children-s-basketball-vector-material-2_15-614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62" y="2132856"/>
            <a:ext cx="3096000" cy="2017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G:\D\Папа\Плакаты\Новая папка\Новая папка\asd1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3254" y="2132856"/>
            <a:ext cx="28575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041010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8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08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08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0809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514" name="Rectangle 2"/>
          <p:cNvSpPr>
            <a:spLocks noGrp="1" noChangeArrowheads="1"/>
          </p:cNvSpPr>
          <p:nvPr>
            <p:ph type="title"/>
          </p:nvPr>
        </p:nvSpPr>
        <p:spPr>
          <a:xfrm>
            <a:off x="276225" y="274638"/>
            <a:ext cx="8589963" cy="1143000"/>
          </a:xfrm>
          <a:noFill/>
        </p:spPr>
        <p:txBody>
          <a:bodyPr/>
          <a:lstStyle/>
          <a:p>
            <a:pPr algn="ctr" eaLnBrk="1" hangingPunct="1"/>
            <a:r>
              <a:rPr lang="ru-RU" sz="2800" dirty="0">
                <a:solidFill>
                  <a:schemeClr val="bg1"/>
                </a:solidFill>
              </a:rPr>
              <a:t>Пример : Из книги </a:t>
            </a:r>
            <a:r>
              <a:rPr lang="ru-RU" sz="2800" dirty="0" err="1">
                <a:solidFill>
                  <a:schemeClr val="bg1"/>
                </a:solidFill>
              </a:rPr>
              <a:t>Арк</a:t>
            </a:r>
            <a:r>
              <a:rPr lang="ru-RU" sz="2800" dirty="0">
                <a:solidFill>
                  <a:schemeClr val="bg1"/>
                </a:solidFill>
              </a:rPr>
              <a:t>. </a:t>
            </a:r>
            <a:r>
              <a:rPr lang="ru-RU" sz="2800" dirty="0" err="1">
                <a:solidFill>
                  <a:schemeClr val="bg1"/>
                </a:solidFill>
              </a:rPr>
              <a:t>Минчковского</a:t>
            </a:r>
            <a:r>
              <a:rPr lang="ru-RU" sz="2800" dirty="0">
                <a:solidFill>
                  <a:schemeClr val="bg1"/>
                </a:solidFill>
              </a:rPr>
              <a:t>. Повести о моём Ленинграде.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4293096"/>
            <a:ext cx="836489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     Лука  менял поздравление ( 7 ноября) и говорил:</a:t>
            </a:r>
          </a:p>
          <a:p>
            <a:r>
              <a:rPr lang="ru-RU" sz="2400" b="1" dirty="0">
                <a:solidFill>
                  <a:schemeClr val="bg1"/>
                </a:solidFill>
              </a:rPr>
              <a:t>- Здравствуйте! С наступлением государственной революции! Его опять добродушно поправляли:-Революция, Лука, государственной не бывает. Она, друг, всегда против. На то и революция.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24744"/>
            <a:ext cx="1905000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244036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05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05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05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05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107504" y="548680"/>
            <a:ext cx="8712968" cy="5832648"/>
          </a:xfrm>
        </p:spPr>
        <p:txBody>
          <a:bodyPr/>
          <a:lstStyle/>
          <a:p>
            <a:pPr lvl="0" algn="l"/>
            <a:r>
              <a:rPr lang="ru-RU" sz="2400" dirty="0">
                <a:solidFill>
                  <a:schemeClr val="bg1"/>
                </a:solidFill>
              </a:rPr>
              <a:t>В логическом позитивизме позднее  стали усматривать функцию философии в логическом анализе языка. </a:t>
            </a:r>
            <a:br>
              <a:rPr lang="ru-RU" sz="2000" dirty="0">
                <a:solidFill>
                  <a:schemeClr val="bg1"/>
                </a:solidFill>
              </a:rPr>
            </a:br>
            <a:r>
              <a:rPr lang="ru-RU" sz="2000" dirty="0"/>
              <a:t> </a:t>
            </a:r>
            <a:br>
              <a:rPr lang="ru-RU" sz="2000" dirty="0"/>
            </a:br>
            <a:r>
              <a:rPr lang="ru-RU" sz="2000" dirty="0">
                <a:solidFill>
                  <a:schemeClr val="bg1"/>
                </a:solidFill>
              </a:rPr>
              <a:t>В языке простые факты описываются простыми предложениями. Они, а не имена, являются простейшими языковыми единицами. </a:t>
            </a:r>
            <a:br>
              <a:rPr lang="ru-RU" sz="2000" dirty="0">
                <a:solidFill>
                  <a:schemeClr val="bg1"/>
                </a:solidFill>
              </a:rPr>
            </a:br>
            <a:br>
              <a:rPr lang="ru-RU" sz="2000" dirty="0">
                <a:solidFill>
                  <a:schemeClr val="bg1"/>
                </a:solidFill>
              </a:rPr>
            </a:br>
            <a:r>
              <a:rPr lang="ru-RU" sz="2000" dirty="0">
                <a:solidFill>
                  <a:schemeClr val="bg1"/>
                </a:solidFill>
              </a:rPr>
              <a:t>Сложным фактам соответствуют сложные предложения.</a:t>
            </a:r>
            <a:br>
              <a:rPr lang="ru-RU" sz="2000" dirty="0">
                <a:solidFill>
                  <a:schemeClr val="bg1"/>
                </a:solidFill>
              </a:rPr>
            </a:br>
            <a:br>
              <a:rPr lang="ru-RU" sz="2000" dirty="0">
                <a:solidFill>
                  <a:schemeClr val="bg1"/>
                </a:solidFill>
              </a:rPr>
            </a:br>
            <a:r>
              <a:rPr lang="ru-RU" sz="2000" dirty="0">
                <a:solidFill>
                  <a:schemeClr val="bg1"/>
                </a:solidFill>
              </a:rPr>
              <a:t>Весь язык — это полное описание всего, что есть в мире, то есть всех фактов.</a:t>
            </a:r>
            <a:br>
              <a:rPr lang="ru-RU" sz="2000" dirty="0">
                <a:solidFill>
                  <a:schemeClr val="bg1"/>
                </a:solidFill>
              </a:rPr>
            </a:br>
            <a:br>
              <a:rPr lang="ru-RU" sz="2000" dirty="0">
                <a:solidFill>
                  <a:schemeClr val="bg1"/>
                </a:solidFill>
              </a:rPr>
            </a:br>
            <a:r>
              <a:rPr lang="ru-RU" sz="2000" dirty="0">
                <a:solidFill>
                  <a:schemeClr val="bg1"/>
                </a:solidFill>
              </a:rPr>
              <a:t>Язык допускает также описание возможных фактов. Так представленный язык целиком подчиняется законам логики и поддаётся формализации.</a:t>
            </a:r>
            <a:br>
              <a:rPr lang="ru-RU" sz="2000" dirty="0">
                <a:solidFill>
                  <a:schemeClr val="bg1"/>
                </a:solidFill>
              </a:rPr>
            </a:br>
            <a:r>
              <a:rPr lang="ru-RU" sz="2000" dirty="0">
                <a:solidFill>
                  <a:schemeClr val="bg1"/>
                </a:solidFill>
              </a:rPr>
              <a:t> </a:t>
            </a:r>
            <a:br>
              <a:rPr lang="ru-RU" sz="2000" dirty="0">
                <a:solidFill>
                  <a:schemeClr val="bg1"/>
                </a:solidFill>
              </a:rPr>
            </a:br>
            <a:r>
              <a:rPr lang="ru-RU" sz="2000" dirty="0">
                <a:solidFill>
                  <a:schemeClr val="bg1"/>
                </a:solidFill>
              </a:rPr>
              <a:t>Все предложения, нарушающие законы логики или не относящиеся к наблюдаемым фактам, полагаются  бессмысленными. </a:t>
            </a:r>
            <a:br>
              <a:rPr lang="ru-RU" sz="2800" dirty="0">
                <a:solidFill>
                  <a:schemeClr val="bg1"/>
                </a:solidFill>
              </a:rPr>
            </a:br>
            <a:endParaRPr lang="ru-R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7923289"/>
      </p:ext>
    </p:extLst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60648"/>
            <a:ext cx="8820472" cy="1224137"/>
          </a:xfrm>
          <a:noFill/>
        </p:spPr>
        <p:txBody>
          <a:bodyPr/>
          <a:lstStyle/>
          <a:p>
            <a:pPr algn="ctr" eaLnBrk="1" hangingPunct="1"/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                                   Язык и мир </a:t>
            </a:r>
            <a:br>
              <a:rPr lang="ru-RU" dirty="0">
                <a:solidFill>
                  <a:schemeClr val="bg1"/>
                </a:solidFill>
              </a:rPr>
            </a:b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99792" y="2276872"/>
            <a:ext cx="6077542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>
              <a:solidFill>
                <a:schemeClr val="bg1"/>
              </a:solidFill>
            </a:endParaRPr>
          </a:p>
          <a:p>
            <a:endParaRPr lang="ru-RU" b="1" dirty="0">
              <a:solidFill>
                <a:schemeClr val="bg1"/>
              </a:solidFill>
            </a:endParaRPr>
          </a:p>
          <a:p>
            <a:r>
              <a:rPr lang="ru-RU" sz="2800" b="1" dirty="0">
                <a:solidFill>
                  <a:schemeClr val="bg1"/>
                </a:solidFill>
              </a:rPr>
              <a:t>«Весь туман философии конденсируется в каплю грамматики»</a:t>
            </a:r>
          </a:p>
          <a:p>
            <a:endParaRPr lang="ru-RU" sz="28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1744" y="558924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vi-VN" b="1" dirty="0">
                <a:solidFill>
                  <a:schemeClr val="bg1"/>
                </a:solidFill>
              </a:rPr>
              <a:t>Лю́двиг Йо́зеф Иога́нн Витгенште́йн 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5" name="Picture 2" descr="C:\Users\Вадим\Desktop\0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741" y="908720"/>
            <a:ext cx="2172208" cy="32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349276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15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5394" grpId="0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514" name="Rectangle 2"/>
          <p:cNvSpPr>
            <a:spLocks noGrp="1" noChangeArrowheads="1"/>
          </p:cNvSpPr>
          <p:nvPr>
            <p:ph type="title"/>
          </p:nvPr>
        </p:nvSpPr>
        <p:spPr>
          <a:xfrm>
            <a:off x="276225" y="274638"/>
            <a:ext cx="8589963" cy="1143000"/>
          </a:xfrm>
          <a:noFill/>
        </p:spPr>
        <p:txBody>
          <a:bodyPr/>
          <a:lstStyle/>
          <a:p>
            <a:pPr algn="ctr" eaLnBrk="1" hangingPunct="1"/>
            <a:r>
              <a:rPr lang="ru-RU" sz="2800" dirty="0">
                <a:solidFill>
                  <a:schemeClr val="bg1"/>
                </a:solidFill>
              </a:rPr>
              <a:t>Теория речевых актов Дж. </a:t>
            </a:r>
            <a:r>
              <a:rPr lang="ru-RU" sz="2800" dirty="0" err="1">
                <a:solidFill>
                  <a:schemeClr val="bg1"/>
                </a:solidFill>
              </a:rPr>
              <a:t>Остина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40768"/>
            <a:ext cx="20955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988840"/>
            <a:ext cx="4896000" cy="32564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93068" y="5517232"/>
            <a:ext cx="76787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Джон </a:t>
            </a:r>
            <a:r>
              <a:rPr lang="ru-RU" b="1" dirty="0" err="1">
                <a:solidFill>
                  <a:schemeClr val="bg1"/>
                </a:solidFill>
              </a:rPr>
              <a:t>Лэнгшо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Остин</a:t>
            </a:r>
            <a:r>
              <a:rPr lang="ru-RU" b="1" dirty="0">
                <a:solidFill>
                  <a:schemeClr val="bg1"/>
                </a:solidFill>
              </a:rPr>
              <a:t> (</a:t>
            </a:r>
            <a:r>
              <a:rPr lang="en-US" b="1" dirty="0">
                <a:solidFill>
                  <a:schemeClr val="bg1"/>
                </a:solidFill>
              </a:rPr>
              <a:t>John </a:t>
            </a:r>
            <a:r>
              <a:rPr lang="en-US" b="1" dirty="0" err="1">
                <a:solidFill>
                  <a:schemeClr val="bg1"/>
                </a:solidFill>
              </a:rPr>
              <a:t>Langshaw</a:t>
            </a:r>
            <a:r>
              <a:rPr lang="en-US" b="1" dirty="0">
                <a:solidFill>
                  <a:schemeClr val="bg1"/>
                </a:solidFill>
              </a:rPr>
              <a:t> Austin, 28 </a:t>
            </a:r>
            <a:r>
              <a:rPr lang="ru-RU" b="1" dirty="0">
                <a:solidFill>
                  <a:schemeClr val="bg1"/>
                </a:solidFill>
              </a:rPr>
              <a:t>марта 1911, Ланкастер — 8 февраля 1960, Оксфорд) — британский философ</a:t>
            </a:r>
          </a:p>
        </p:txBody>
      </p:sp>
    </p:spTree>
    <p:extLst>
      <p:ext uri="{BB962C8B-B14F-4D97-AF65-F5344CB8AC3E}">
        <p14:creationId xmlns:p14="http://schemas.microsoft.com/office/powerpoint/2010/main" val="152256807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20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05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08912" cy="836315"/>
          </a:xfrm>
        </p:spPr>
        <p:txBody>
          <a:bodyPr/>
          <a:lstStyle/>
          <a:p>
            <a:pPr algn="l"/>
            <a:r>
              <a:rPr lang="ru-RU" sz="2400" dirty="0">
                <a:solidFill>
                  <a:schemeClr val="bg1"/>
                </a:solidFill>
              </a:rPr>
              <a:t>Некоторые слова равнозначны совершению действия</a:t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sz="2400" dirty="0">
                <a:solidFill>
                  <a:schemeClr val="bg1"/>
                </a:solidFill>
              </a:rPr>
              <a:t>Пример : «да» при заключении брака</a:t>
            </a:r>
          </a:p>
        </p:txBody>
      </p:sp>
      <p:pic>
        <p:nvPicPr>
          <p:cNvPr id="2050" name="Picture 2" descr="C:\Users\Вадим\Desktop\0_7007e_d4ef1a14_X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00" y="2060848"/>
            <a:ext cx="7594600" cy="427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123365"/>
      </p:ext>
    </p:extLst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764704"/>
            <a:ext cx="8143056" cy="4968552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Термины  Дж. </a:t>
            </a:r>
            <a:r>
              <a:rPr lang="ru-RU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Остина</a:t>
            </a:r>
            <a:b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Локутивный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акт- произнесение.</a:t>
            </a:r>
            <a:b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Иллокутивный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акт-  заключается в связанной с ним деятельностью: сообщение, обещание  и т.п.</a:t>
            </a:r>
            <a:b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6456930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268760"/>
            <a:ext cx="5800725" cy="538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98" y="332656"/>
            <a:ext cx="9032197" cy="631379"/>
          </a:xfrm>
        </p:spPr>
        <p:txBody>
          <a:bodyPr/>
          <a:lstStyle/>
          <a:p>
            <a:r>
              <a:rPr lang="ru-RU" sz="2000" dirty="0">
                <a:solidFill>
                  <a:schemeClr val="bg1"/>
                </a:solidFill>
              </a:rPr>
              <a:t>См. </a:t>
            </a:r>
            <a:r>
              <a:rPr lang="ru-RU" sz="2000" dirty="0" err="1">
                <a:solidFill>
                  <a:schemeClr val="bg1"/>
                </a:solidFill>
              </a:rPr>
              <a:t>Кунцман</a:t>
            </a:r>
            <a:r>
              <a:rPr lang="ru-RU" sz="2000" dirty="0">
                <a:solidFill>
                  <a:schemeClr val="bg1"/>
                </a:solidFill>
              </a:rPr>
              <a:t> П. Философия атлас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2515588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225731" name="Rectangle 3"/>
          <p:cNvSpPr>
            <a:spLocks noGrp="1" noChangeArrowheads="1"/>
          </p:cNvSpPr>
          <p:nvPr>
            <p:ph idx="1"/>
          </p:nvPr>
        </p:nvSpPr>
        <p:spPr>
          <a:xfrm>
            <a:off x="1187624" y="404664"/>
            <a:ext cx="7583413" cy="5760640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  <a:defRPr/>
            </a:pPr>
            <a:endParaRPr lang="ru-RU" sz="2400" b="1" dirty="0">
              <a:solidFill>
                <a:schemeClr val="bg1"/>
              </a:solidFill>
            </a:endParaRP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ru-RU" sz="2400" b="1" dirty="0">
                <a:solidFill>
                  <a:schemeClr val="bg1"/>
                </a:solidFill>
              </a:rPr>
              <a:t>   </a:t>
            </a:r>
            <a:r>
              <a:rPr lang="ru-RU" sz="24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0" indent="0" algn="ctr" eaLnBrk="1" hangingPunct="1">
              <a:buNone/>
              <a:defRPr/>
            </a:pP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«Язык дом бытия» </a:t>
            </a:r>
          </a:p>
          <a:p>
            <a:pPr marL="0" indent="0" algn="ctr" eaLnBrk="1" hangingPunct="1">
              <a:buNone/>
              <a:defRPr/>
            </a:pP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(М. Хайдеггер)</a:t>
            </a:r>
          </a:p>
          <a:p>
            <a:pPr marL="0" indent="0" eaLnBrk="1" hangingPunct="1">
              <a:buNone/>
              <a:defRPr/>
            </a:pP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Пояснение: язык сам событие, место где развёртывается истина бытия. </a:t>
            </a:r>
          </a:p>
          <a:p>
            <a:pPr marL="0" indent="0" eaLnBrk="1" hangingPunct="1">
              <a:buNone/>
              <a:defRPr/>
            </a:pP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ru-RU" sz="2000" b="1" dirty="0">
                <a:solidFill>
                  <a:schemeClr val="bg1"/>
                </a:solidFill>
              </a:rPr>
              <a:t>Язык (поэзии, философии) открывает то пространство, внутри которого человек способен соответствовать бытию и его требованиям, его призыву.</a:t>
            </a:r>
          </a:p>
          <a:p>
            <a:pPr marL="0" indent="0" eaLnBrk="1" hangingPunct="1">
              <a:buNone/>
              <a:defRPr/>
            </a:pPr>
            <a:endParaRPr lang="ru-RU" sz="2400" b="1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74580924"/>
      </p:ext>
    </p:extLst>
  </p:cSld>
  <p:clrMapOvr>
    <a:masterClrMapping/>
  </p:clrMapOvr>
  <p:transition spd="slow" advTm="795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5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25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5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25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5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25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57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257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57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257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5731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8338" name="Rectangle 2"/>
          <p:cNvSpPr>
            <a:spLocks noChangeArrowheads="1"/>
          </p:cNvSpPr>
          <p:nvPr/>
        </p:nvSpPr>
        <p:spPr bwMode="auto">
          <a:xfrm>
            <a:off x="179512" y="404664"/>
            <a:ext cx="8625233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sz="6000" b="1" dirty="0">
              <a:solidFill>
                <a:schemeClr val="bg1"/>
              </a:solidFill>
            </a:endParaRPr>
          </a:p>
          <a:p>
            <a:pPr algn="ctr"/>
            <a:endParaRPr lang="ru-RU" sz="6000" b="1" dirty="0">
              <a:solidFill>
                <a:schemeClr val="bg1"/>
              </a:solidFill>
            </a:endParaRPr>
          </a:p>
          <a:p>
            <a:pPr algn="ctr"/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06128" y="116632"/>
            <a:ext cx="4572000" cy="8002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b="1" dirty="0">
              <a:solidFill>
                <a:schemeClr val="bg1"/>
              </a:solidFill>
            </a:endParaRPr>
          </a:p>
          <a:p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sz="2800" b="1" dirty="0">
                <a:solidFill>
                  <a:schemeClr val="bg1"/>
                </a:solidFill>
              </a:rPr>
              <a:t>Л. </a:t>
            </a:r>
            <a:r>
              <a:rPr lang="ru-RU" sz="2800" b="1" dirty="0" err="1">
                <a:solidFill>
                  <a:schemeClr val="bg1"/>
                </a:solidFill>
              </a:rPr>
              <a:t>Витгенштейн</a:t>
            </a:r>
            <a:r>
              <a:rPr lang="ru-RU" sz="2800" b="1" dirty="0">
                <a:solidFill>
                  <a:schemeClr val="bg1"/>
                </a:solidFill>
              </a:rPr>
              <a:t> :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07505" y="1208083"/>
            <a:ext cx="86972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     «Любой язык разделяют не менее чем два человека. Язык одного человека не существует». </a:t>
            </a:r>
            <a:r>
              <a:rPr lang="ru-RU" sz="2400" dirty="0"/>
              <a:t> </a:t>
            </a:r>
            <a:r>
              <a:rPr lang="ru-RU" sz="2400" dirty="0">
                <a:solidFill>
                  <a:schemeClr val="bg1"/>
                </a:solidFill>
              </a:rPr>
              <a:t>Сказать - значит показать, объявить, дать видеть, слышать.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2050" name="Picture 2" descr="G:\D\Папа\Плакаты\Новая папка\lalbum_2901113610.p_3001112905_132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492896"/>
            <a:ext cx="5616000" cy="4011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703565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8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318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1833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4657" y="476672"/>
            <a:ext cx="8712999" cy="631379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Философия языка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74656" y="1340768"/>
            <a:ext cx="8617823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Философия языка — одно из наиболее влиятельных направлений современной  философии, в центре внимания которого представление о языке как ключе к пониманию мышления и знания.</a:t>
            </a:r>
          </a:p>
          <a:p>
            <a:endParaRPr lang="ru-RU" sz="2400" b="1" dirty="0">
              <a:solidFill>
                <a:schemeClr val="bg1"/>
              </a:solidFill>
            </a:endParaRPr>
          </a:p>
          <a:p>
            <a:r>
              <a:rPr lang="ru-RU" sz="2400" b="1" dirty="0">
                <a:solidFill>
                  <a:schemeClr val="bg1"/>
                </a:solidFill>
              </a:rPr>
              <a:t>Вопрос о природе языка – центральный вопрос философии языка. </a:t>
            </a:r>
          </a:p>
          <a:p>
            <a:endParaRPr lang="ru-RU" sz="2400" b="1" dirty="0">
              <a:solidFill>
                <a:schemeClr val="bg1"/>
              </a:solidFill>
            </a:endParaRPr>
          </a:p>
          <a:p>
            <a:r>
              <a:rPr lang="ru-RU" sz="2400" b="1" dirty="0">
                <a:solidFill>
                  <a:schemeClr val="bg1"/>
                </a:solidFill>
              </a:rPr>
              <a:t>Философия языка окончательно складывается в ХХ в. , когда произошёл лингвистический поворот и стали актуальными межличностные и межкультурные связи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288985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1520" y="548680"/>
            <a:ext cx="8640960" cy="5775920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Традиционно философский  анализ языка подразделяется на два направления. </a:t>
            </a:r>
          </a:p>
          <a:p>
            <a:pPr marL="0" indent="0">
              <a:buNone/>
            </a:pP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Языковой анализ. Он осуществляется посредством критики языка и использования науки логики, а его цель — создание языка высокой логической точности, соответствующего требованиям точной науки. </a:t>
            </a:r>
          </a:p>
          <a:p>
            <a:pPr marL="0" indent="0">
              <a:buNone/>
            </a:pP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«Философия естественного языка», в которой анализируются обыденные языки с целью выявления их глубинных, метафизических оснований, структур, смыслов.</a:t>
            </a:r>
          </a:p>
        </p:txBody>
      </p:sp>
    </p:spTree>
    <p:extLst>
      <p:ext uri="{BB962C8B-B14F-4D97-AF65-F5344CB8AC3E}">
        <p14:creationId xmlns:p14="http://schemas.microsoft.com/office/powerpoint/2010/main" val="33114899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8338" name="Rectangle 2"/>
          <p:cNvSpPr>
            <a:spLocks noChangeArrowheads="1"/>
          </p:cNvSpPr>
          <p:nvPr/>
        </p:nvSpPr>
        <p:spPr bwMode="auto">
          <a:xfrm>
            <a:off x="179512" y="404664"/>
            <a:ext cx="8625233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lvl="0"/>
            <a:endParaRPr lang="ru-RU" sz="2400" b="1" dirty="0">
              <a:solidFill>
                <a:schemeClr val="bg1"/>
              </a:solidFill>
            </a:endParaRPr>
          </a:p>
          <a:p>
            <a:pPr lvl="0"/>
            <a:endParaRPr lang="ru-RU" sz="2000" b="1" dirty="0">
              <a:solidFill>
                <a:srgbClr val="FFFFFF"/>
              </a:solidFill>
            </a:endParaRPr>
          </a:p>
          <a:p>
            <a:pPr lvl="0"/>
            <a:r>
              <a:rPr lang="ru-RU" sz="2000" b="1" dirty="0">
                <a:solidFill>
                  <a:srgbClr val="FFFFFF"/>
                </a:solidFill>
              </a:rPr>
              <a:t>     </a:t>
            </a:r>
            <a:endParaRPr lang="ru-RU" sz="6000" b="1" dirty="0">
              <a:solidFill>
                <a:schemeClr val="bg1"/>
              </a:solidFill>
            </a:endParaRPr>
          </a:p>
          <a:p>
            <a:pPr algn="ctr"/>
            <a:endParaRPr lang="ru-RU" sz="6000" b="1" dirty="0">
              <a:solidFill>
                <a:schemeClr val="bg1"/>
              </a:solidFill>
            </a:endParaRPr>
          </a:p>
          <a:p>
            <a:pPr algn="ctr"/>
            <a:endParaRPr lang="ru-RU" sz="6000" b="1" dirty="0">
              <a:solidFill>
                <a:schemeClr val="bg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92696"/>
            <a:ext cx="3333750" cy="496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635896" y="3501008"/>
            <a:ext cx="486003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>
                <a:solidFill>
                  <a:schemeClr val="bg1"/>
                </a:solidFill>
                <a:latin typeface="Arial"/>
                <a:ea typeface="Calibri"/>
              </a:rPr>
              <a:t>Фердина́нд</a:t>
            </a:r>
            <a:r>
              <a:rPr lang="ru-RU" sz="2800" dirty="0">
                <a:solidFill>
                  <a:schemeClr val="bg1"/>
                </a:solidFill>
                <a:latin typeface="Arial"/>
                <a:ea typeface="Calibri"/>
              </a:rPr>
              <a:t> де </a:t>
            </a:r>
            <a:r>
              <a:rPr lang="ru-RU" sz="2800" dirty="0" err="1">
                <a:solidFill>
                  <a:schemeClr val="bg1"/>
                </a:solidFill>
                <a:latin typeface="Arial"/>
                <a:ea typeface="Calibri"/>
              </a:rPr>
              <a:t>Соссю́р</a:t>
            </a:r>
            <a:r>
              <a:rPr lang="ru-RU" sz="2800" dirty="0">
                <a:solidFill>
                  <a:schemeClr val="bg1"/>
                </a:solidFill>
                <a:latin typeface="Arial"/>
                <a:ea typeface="Calibri"/>
              </a:rPr>
              <a:t> (1857-1913) — швейцарский лингвист, создал основы семиологии и структурной лингвистики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540738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8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318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1833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514" name="Rectangle 2"/>
          <p:cNvSpPr>
            <a:spLocks noGrp="1" noChangeArrowheads="1"/>
          </p:cNvSpPr>
          <p:nvPr>
            <p:ph type="title"/>
          </p:nvPr>
        </p:nvSpPr>
        <p:spPr>
          <a:xfrm>
            <a:off x="276225" y="274638"/>
            <a:ext cx="8589963" cy="1143000"/>
          </a:xfrm>
          <a:noFill/>
        </p:spPr>
        <p:txBody>
          <a:bodyPr/>
          <a:lstStyle/>
          <a:p>
            <a:pPr algn="ctr" eaLnBrk="1" hangingPunct="1"/>
            <a:r>
              <a:rPr lang="ru-RU" dirty="0">
                <a:solidFill>
                  <a:schemeClr val="bg1"/>
                </a:solidFill>
              </a:rPr>
              <a:t>Структура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2237443" name="AutoShape 3"/>
          <p:cNvSpPr>
            <a:spLocks noChangeArrowheads="1"/>
          </p:cNvSpPr>
          <p:nvPr/>
        </p:nvSpPr>
        <p:spPr bwMode="auto">
          <a:xfrm rot="10800000">
            <a:off x="-22450" y="2204864"/>
            <a:ext cx="9145016" cy="3529064"/>
          </a:xfrm>
          <a:prstGeom prst="verticalScrol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wrap="none" anchor="ctr" anchorCtr="1"/>
          <a:lstStyle/>
          <a:p>
            <a:r>
              <a:rPr lang="ru-RU" sz="2000" b="1" dirty="0">
                <a:solidFill>
                  <a:schemeClr val="bg1"/>
                </a:solidFill>
              </a:rPr>
              <a:t>       Основу структурного метода образует выявление</a:t>
            </a:r>
          </a:p>
          <a:p>
            <a:r>
              <a:rPr lang="ru-RU" sz="2000" b="1" dirty="0">
                <a:solidFill>
                  <a:schemeClr val="bg1"/>
                </a:solidFill>
              </a:rPr>
              <a:t> структуры в специфически структуралистском понимании</a:t>
            </a:r>
          </a:p>
          <a:p>
            <a:r>
              <a:rPr lang="ru-RU" sz="2000" b="1" dirty="0">
                <a:solidFill>
                  <a:schemeClr val="bg1"/>
                </a:solidFill>
              </a:rPr>
              <a:t> этой категории — как совокупности отношений,</a:t>
            </a:r>
          </a:p>
          <a:p>
            <a:r>
              <a:rPr lang="ru-RU" sz="2000" b="1" dirty="0">
                <a:solidFill>
                  <a:schemeClr val="bg1"/>
                </a:solidFill>
              </a:rPr>
              <a:t> инвариантных при некоторых преобразованиях.</a:t>
            </a:r>
          </a:p>
        </p:txBody>
      </p:sp>
    </p:spTree>
    <p:extLst>
      <p:ext uri="{BB962C8B-B14F-4D97-AF65-F5344CB8AC3E}">
        <p14:creationId xmlns:p14="http://schemas.microsoft.com/office/powerpoint/2010/main" val="91069487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20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7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237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0514" grpId="0"/>
      <p:bldP spid="223744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3050"/>
            <a:ext cx="8229600" cy="928688"/>
          </a:xfrm>
          <a:noFill/>
        </p:spPr>
        <p:txBody>
          <a:bodyPr/>
          <a:lstStyle/>
          <a:p>
            <a:pPr algn="ctr" eaLnBrk="1" hangingPunct="1"/>
            <a:r>
              <a:rPr lang="ru-RU" dirty="0">
                <a:solidFill>
                  <a:schemeClr val="bg1"/>
                </a:solidFill>
              </a:rPr>
              <a:t>Основные идеи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1804291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395536" y="1196752"/>
            <a:ext cx="8098086" cy="4248472"/>
          </a:xfrm>
        </p:spPr>
        <p:txBody>
          <a:bodyPr/>
          <a:lstStyle/>
          <a:p>
            <a:pPr eaLnBrk="1" hangingPunct="1">
              <a:buFontTx/>
              <a:buNone/>
            </a:pPr>
            <a:endParaRPr lang="en-US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buClr>
                <a:schemeClr val="bg1"/>
              </a:buClr>
            </a:pP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Язык- структура, которая не зависит от означаемых словами вещей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buClr>
                <a:schemeClr val="bg1"/>
              </a:buClr>
            </a:pP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Человек – личный язык, индивидуальное выражение мыслей, речь( 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parole)</a:t>
            </a:r>
          </a:p>
          <a:p>
            <a:pPr eaLnBrk="1" hangingPunct="1">
              <a:buClr>
                <a:schemeClr val="bg1"/>
              </a:buClr>
            </a:pP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Культура- структура, которая подобна языку</a:t>
            </a:r>
          </a:p>
          <a:p>
            <a:pPr eaLnBrk="1" hangingPunct="1">
              <a:buClr>
                <a:schemeClr val="bg1"/>
              </a:buClr>
            </a:pP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Существует система языка-</a:t>
            </a:r>
            <a:b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langue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129195918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1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4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04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4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04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4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04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4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804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1906" grpId="0"/>
      <p:bldP spid="1804291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8099" name="Text Box 3"/>
          <p:cNvSpPr txBox="1">
            <a:spLocks noChangeArrowheads="1"/>
          </p:cNvSpPr>
          <p:nvPr/>
        </p:nvSpPr>
        <p:spPr bwMode="auto">
          <a:xfrm>
            <a:off x="7518900" y="5037138"/>
            <a:ext cx="18473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28709" name="Rectangle 5"/>
          <p:cNvSpPr>
            <a:spLocks noGrp="1" noChangeArrowheads="1"/>
          </p:cNvSpPr>
          <p:nvPr>
            <p:ph type="title"/>
          </p:nvPr>
        </p:nvSpPr>
        <p:spPr>
          <a:xfrm>
            <a:off x="107504" y="1052736"/>
            <a:ext cx="8928992" cy="3384376"/>
          </a:xfrm>
          <a:noFill/>
        </p:spPr>
        <p:txBody>
          <a:bodyPr/>
          <a:lstStyle/>
          <a:p>
            <a:pPr algn="l" eaLnBrk="1" hangingPunct="1">
              <a:lnSpc>
                <a:spcPct val="90000"/>
              </a:lnSpc>
            </a:pP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                       </a:t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               </a:t>
            </a:r>
            <a:br>
              <a:rPr lang="ru-RU" sz="2800" dirty="0">
                <a:solidFill>
                  <a:schemeClr val="bg1"/>
                </a:solidFill>
              </a:rPr>
            </a:br>
            <a:br>
              <a:rPr lang="ru-RU" sz="2800" dirty="0">
                <a:solidFill>
                  <a:schemeClr val="bg1"/>
                </a:solidFill>
              </a:rPr>
            </a:br>
            <a:br>
              <a:rPr lang="ru-RU" sz="2800" dirty="0">
                <a:solidFill>
                  <a:schemeClr val="bg1"/>
                </a:solidFill>
              </a:rPr>
            </a:br>
            <a:br>
              <a:rPr lang="ru-RU" sz="2800" dirty="0">
                <a:solidFill>
                  <a:schemeClr val="bg1"/>
                </a:solidFill>
              </a:rPr>
            </a:br>
            <a:br>
              <a:rPr lang="ru-RU" sz="2800" dirty="0">
                <a:solidFill>
                  <a:schemeClr val="bg1"/>
                </a:solidFill>
              </a:rPr>
            </a:b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              </a:t>
            </a:r>
            <a:r>
              <a:rPr lang="ru-RU" sz="2800" dirty="0" err="1">
                <a:solidFill>
                  <a:schemeClr val="bg1"/>
                </a:solidFill>
              </a:rPr>
              <a:t>Фоне́ма</a:t>
            </a:r>
            <a:r>
              <a:rPr lang="ru-RU" sz="2800" dirty="0">
                <a:solidFill>
                  <a:schemeClr val="bg1"/>
                </a:solidFill>
              </a:rPr>
              <a:t> (греч. — «звук») </a:t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— минимальная единица звукового строя языка,  служит для различения и отождествления значимых единиц языка.</a:t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   </a:t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       По мнению Соссюра отношения между означаемым и означающим зависят только от соглашения людей. </a:t>
            </a:r>
            <a:br>
              <a:rPr lang="ru-RU" sz="2800" dirty="0">
                <a:solidFill>
                  <a:schemeClr val="bg1"/>
                </a:solidFill>
              </a:rPr>
            </a:br>
            <a:br>
              <a:rPr lang="ru-RU" sz="2800" dirty="0">
                <a:solidFill>
                  <a:schemeClr val="bg1"/>
                </a:solidFill>
              </a:rPr>
            </a:br>
            <a:br>
              <a:rPr lang="ru-RU" sz="2800" dirty="0">
                <a:solidFill>
                  <a:schemeClr val="bg1"/>
                </a:solidFill>
              </a:rPr>
            </a:b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 </a:t>
            </a:r>
            <a:br>
              <a:rPr lang="ru-RU" sz="2800" dirty="0">
                <a:solidFill>
                  <a:schemeClr val="bg1"/>
                </a:solidFill>
              </a:rPr>
            </a:br>
            <a:br>
              <a:rPr lang="ru-RU" sz="2800" dirty="0">
                <a:solidFill>
                  <a:schemeClr val="bg1"/>
                </a:solidFill>
              </a:rPr>
            </a:br>
            <a:br>
              <a:rPr lang="ru-RU" sz="2800" dirty="0">
                <a:solidFill>
                  <a:schemeClr val="bg1"/>
                </a:solidFill>
              </a:rPr>
            </a:br>
            <a:br>
              <a:rPr lang="ru-RU" sz="2800" dirty="0">
                <a:solidFill>
                  <a:schemeClr val="bg1"/>
                </a:solidFill>
              </a:rPr>
            </a:br>
            <a:br>
              <a:rPr lang="ru-RU" sz="2800" dirty="0">
                <a:solidFill>
                  <a:schemeClr val="bg1"/>
                </a:solidFill>
              </a:rPr>
            </a:br>
            <a:br>
              <a:rPr lang="ru-RU" sz="2800" dirty="0">
                <a:solidFill>
                  <a:schemeClr val="bg1"/>
                </a:solidFill>
              </a:rPr>
            </a:br>
            <a:endParaRPr lang="ru-R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356475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87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87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87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8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08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08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08099" grpId="0"/>
      <p:bldP spid="32870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1.4|0.9|0.6|0.6"/>
</p:tagLst>
</file>

<file path=ppt/theme/theme1.xml><?xml version="1.0" encoding="utf-8"?>
<a:theme xmlns:a="http://schemas.openxmlformats.org/drawingml/2006/main" name="cdb2004199l">
  <a:themeElements>
    <a:clrScheme name="Тема Office 3">
      <a:dk1>
        <a:srgbClr val="000000"/>
      </a:dk1>
      <a:lt1>
        <a:srgbClr val="FFFFFF"/>
      </a:lt1>
      <a:dk2>
        <a:srgbClr val="003366"/>
      </a:dk2>
      <a:lt2>
        <a:srgbClr val="C0C0C0"/>
      </a:lt2>
      <a:accent1>
        <a:srgbClr val="229450"/>
      </a:accent1>
      <a:accent2>
        <a:srgbClr val="E3892F"/>
      </a:accent2>
      <a:accent3>
        <a:srgbClr val="FFFFFF"/>
      </a:accent3>
      <a:accent4>
        <a:srgbClr val="000000"/>
      </a:accent4>
      <a:accent5>
        <a:srgbClr val="ABC8B3"/>
      </a:accent5>
      <a:accent6>
        <a:srgbClr val="CE7C2A"/>
      </a:accent6>
      <a:hlink>
        <a:srgbClr val="0099CC"/>
      </a:hlink>
      <a:folHlink>
        <a:srgbClr val="855ADA"/>
      </a:folHlink>
    </a:clrScheme>
    <a:fontScheme name="Тема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3399"/>
        </a:dk2>
        <a:lt2>
          <a:srgbClr val="C0C0C0"/>
        </a:lt2>
        <a:accent1>
          <a:srgbClr val="64B4DC"/>
        </a:accent1>
        <a:accent2>
          <a:srgbClr val="EA4A46"/>
        </a:accent2>
        <a:accent3>
          <a:srgbClr val="FFFFFF"/>
        </a:accent3>
        <a:accent4>
          <a:srgbClr val="000000"/>
        </a:accent4>
        <a:accent5>
          <a:srgbClr val="B8D6EB"/>
        </a:accent5>
        <a:accent6>
          <a:srgbClr val="D4423F"/>
        </a:accent6>
        <a:hlink>
          <a:srgbClr val="441FCD"/>
        </a:hlink>
        <a:folHlink>
          <a:srgbClr val="AAC85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480048"/>
        </a:dk2>
        <a:lt2>
          <a:srgbClr val="C0C0C0"/>
        </a:lt2>
        <a:accent1>
          <a:srgbClr val="DE791E"/>
        </a:accent1>
        <a:accent2>
          <a:srgbClr val="38A0DA"/>
        </a:accent2>
        <a:accent3>
          <a:srgbClr val="FFFFFF"/>
        </a:accent3>
        <a:accent4>
          <a:srgbClr val="000000"/>
        </a:accent4>
        <a:accent5>
          <a:srgbClr val="ECBEAB"/>
        </a:accent5>
        <a:accent6>
          <a:srgbClr val="3291C5"/>
        </a:accent6>
        <a:hlink>
          <a:srgbClr val="009999"/>
        </a:hlink>
        <a:folHlink>
          <a:srgbClr val="66A44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3366"/>
        </a:dk2>
        <a:lt2>
          <a:srgbClr val="C0C0C0"/>
        </a:lt2>
        <a:accent1>
          <a:srgbClr val="229450"/>
        </a:accent1>
        <a:accent2>
          <a:srgbClr val="E3892F"/>
        </a:accent2>
        <a:accent3>
          <a:srgbClr val="FFFFFF"/>
        </a:accent3>
        <a:accent4>
          <a:srgbClr val="000000"/>
        </a:accent4>
        <a:accent5>
          <a:srgbClr val="ABC8B3"/>
        </a:accent5>
        <a:accent6>
          <a:srgbClr val="CE7C2A"/>
        </a:accent6>
        <a:hlink>
          <a:srgbClr val="0099CC"/>
        </a:hlink>
        <a:folHlink>
          <a:srgbClr val="855AD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2175</TotalTime>
  <Words>649</Words>
  <Application>Microsoft Office PowerPoint</Application>
  <PresentationFormat>Экран (4:3)</PresentationFormat>
  <Paragraphs>70</Paragraphs>
  <Slides>17</Slides>
  <Notes>16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Wingdings</vt:lpstr>
      <vt:lpstr>cdb2004199l</vt:lpstr>
      <vt:lpstr>Image</vt:lpstr>
      <vt:lpstr>Презентация PowerPoint</vt:lpstr>
      <vt:lpstr> </vt:lpstr>
      <vt:lpstr>Презентация PowerPoint</vt:lpstr>
      <vt:lpstr>Философия языка</vt:lpstr>
      <vt:lpstr>Презентация PowerPoint</vt:lpstr>
      <vt:lpstr>Презентация PowerPoint</vt:lpstr>
      <vt:lpstr>Структура</vt:lpstr>
      <vt:lpstr>Основные идеи</vt:lpstr>
      <vt:lpstr>                                                            Фоне́ма (греч. — «звук»)  — минимальная единица звукового строя языка,  служит для различения и отождествления значимых единиц языка.            По мнению Соссюра отношения между означаемым и означающим зависят только от соглашения людей.            </vt:lpstr>
      <vt:lpstr>  Пример : значение слова «баскетбол» проявляется при анализе близких слов - футбол,  волейбол и т.п.</vt:lpstr>
      <vt:lpstr>Пример : Из книги Арк. Минчковского. Повести о моём Ленинграде.</vt:lpstr>
      <vt:lpstr>В логическом позитивизме позднее  стали усматривать функцию философии в логическом анализе языка.    В языке простые факты описываются простыми предложениями. Они, а не имена, являются простейшими языковыми единицами.   Сложным фактам соответствуют сложные предложения.  Весь язык — это полное описание всего, что есть в мире, то есть всех фактов.  Язык допускает также описание возможных фактов. Так представленный язык целиком подчиняется законам логики и поддаётся формализации.   Все предложения, нарушающие законы логики или не относящиеся к наблюдаемым фактам, полагаются  бессмысленными.  </vt:lpstr>
      <vt:lpstr>                                    Язык и мир  </vt:lpstr>
      <vt:lpstr>Теория речевых актов Дж. Остина</vt:lpstr>
      <vt:lpstr>Некоторые слова равнозначны совершению действия Пример : «да» при заключении брака</vt:lpstr>
      <vt:lpstr>Термины  Дж. Остина  Локутивный акт- произнесение. Иллокутивный акт-  заключается в связанной с ним деятельностью: сообщение, обещание  и т.п. </vt:lpstr>
      <vt:lpstr>См. Кунцман П. Философия атлас</vt:lpstr>
    </vt:vector>
  </TitlesOfParts>
  <Company>КОУ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Философия структуры языка Мультимедийное пособие</dc:title>
  <dc:subject>Презентации лекций</dc:subject>
  <dc:creator>Степанов А.</dc:creator>
  <cp:keywords>Философия; язык</cp:keywords>
  <dc:description>Версия сентября 2008 г.</dc:description>
  <cp:lastModifiedBy>Каримов</cp:lastModifiedBy>
  <cp:revision>323</cp:revision>
  <dcterms:created xsi:type="dcterms:W3CDTF">2006-05-25T06:09:22Z</dcterms:created>
  <dcterms:modified xsi:type="dcterms:W3CDTF">2026-07-13T08:01:48Z</dcterms:modified>
</cp:coreProperties>
</file>