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62" r:id="rId2"/>
    <p:sldId id="265" r:id="rId3"/>
    <p:sldId id="256" r:id="rId4"/>
    <p:sldId id="257" r:id="rId5"/>
    <p:sldId id="258" r:id="rId6"/>
    <p:sldId id="259" r:id="rId7"/>
    <p:sldId id="263" r:id="rId8"/>
    <p:sldId id="261" r:id="rId9"/>
    <p:sldId id="269" r:id="rId10"/>
    <p:sldId id="295" r:id="rId11"/>
    <p:sldId id="276" r:id="rId12"/>
    <p:sldId id="270" r:id="rId13"/>
    <p:sldId id="273" r:id="rId14"/>
    <p:sldId id="286" r:id="rId15"/>
    <p:sldId id="267" r:id="rId16"/>
    <p:sldId id="272" r:id="rId17"/>
    <p:sldId id="281" r:id="rId18"/>
    <p:sldId id="282" r:id="rId19"/>
    <p:sldId id="283" r:id="rId20"/>
    <p:sldId id="284" r:id="rId21"/>
    <p:sldId id="287" r:id="rId22"/>
    <p:sldId id="288" r:id="rId23"/>
    <p:sldId id="279" r:id="rId24"/>
    <p:sldId id="296" r:id="rId25"/>
    <p:sldId id="297" r:id="rId26"/>
    <p:sldId id="290" r:id="rId27"/>
    <p:sldId id="294" r:id="rId28"/>
    <p:sldId id="280" r:id="rId29"/>
    <p:sldId id="29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1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999044-8495-4E36-8C9E-806CC751ED2C}" type="doc">
      <dgm:prSet loTypeId="urn:microsoft.com/office/officeart/2005/8/layout/pyramid1" loCatId="pyramid" qsTypeId="urn:microsoft.com/office/officeart/2005/8/quickstyle/simple3" qsCatId="simple" csTypeId="urn:microsoft.com/office/officeart/2005/8/colors/accent1_2" csCatId="accent1" phldr="1"/>
      <dgm:spPr/>
    </dgm:pt>
    <dgm:pt modelId="{66AA0EE6-A41A-4110-8D30-0AA913C6FC3F}">
      <dgm:prSet phldrT="[Текст]"/>
      <dgm:spPr/>
      <dgm:t>
        <a:bodyPr/>
        <a:lstStyle/>
        <a:p>
          <a:r>
            <a:rPr lang="ru-RU" dirty="0"/>
            <a:t>Сознание</a:t>
          </a:r>
        </a:p>
      </dgm:t>
    </dgm:pt>
    <dgm:pt modelId="{FA673438-B3D8-44E1-876C-8D86AF662804}" type="parTrans" cxnId="{BDD41C1D-A181-48A6-809E-F52A75F8CA04}">
      <dgm:prSet/>
      <dgm:spPr/>
      <dgm:t>
        <a:bodyPr/>
        <a:lstStyle/>
        <a:p>
          <a:endParaRPr lang="ru-RU"/>
        </a:p>
      </dgm:t>
    </dgm:pt>
    <dgm:pt modelId="{84BA5CC7-2461-4598-B098-ED0D5F4576C5}" type="sibTrans" cxnId="{BDD41C1D-A181-48A6-809E-F52A75F8CA04}">
      <dgm:prSet/>
      <dgm:spPr/>
      <dgm:t>
        <a:bodyPr/>
        <a:lstStyle/>
        <a:p>
          <a:endParaRPr lang="ru-RU"/>
        </a:p>
      </dgm:t>
    </dgm:pt>
    <dgm:pt modelId="{EAE189EB-EE28-4A4B-8D5A-0D2E402B185E}">
      <dgm:prSet phldrT="[Текст]"/>
      <dgm:spPr/>
      <dgm:t>
        <a:bodyPr/>
        <a:lstStyle/>
        <a:p>
          <a:r>
            <a:rPr lang="ru-RU" dirty="0"/>
            <a:t>Коллективное бессознательное (архетипы)</a:t>
          </a:r>
        </a:p>
      </dgm:t>
    </dgm:pt>
    <dgm:pt modelId="{9E25DA61-3A59-4DB9-A8E5-7E1FC97AD0FE}" type="parTrans" cxnId="{8E39A510-ED86-4904-BFC3-4340DB745E0C}">
      <dgm:prSet/>
      <dgm:spPr/>
      <dgm:t>
        <a:bodyPr/>
        <a:lstStyle/>
        <a:p>
          <a:endParaRPr lang="ru-RU"/>
        </a:p>
      </dgm:t>
    </dgm:pt>
    <dgm:pt modelId="{B6395CF2-17B6-4CDD-B8C3-E8B616B788E7}" type="sibTrans" cxnId="{8E39A510-ED86-4904-BFC3-4340DB745E0C}">
      <dgm:prSet/>
      <dgm:spPr/>
      <dgm:t>
        <a:bodyPr/>
        <a:lstStyle/>
        <a:p>
          <a:endParaRPr lang="ru-RU"/>
        </a:p>
      </dgm:t>
    </dgm:pt>
    <dgm:pt modelId="{F9B1965C-2F5E-42A2-97EE-C08DA17523DB}">
      <dgm:prSet phldrT="[Текст]"/>
      <dgm:spPr/>
      <dgm:t>
        <a:bodyPr/>
        <a:lstStyle/>
        <a:p>
          <a:r>
            <a:rPr lang="ru-RU" dirty="0"/>
            <a:t>Индивидуальное Бессознательное</a:t>
          </a:r>
        </a:p>
      </dgm:t>
    </dgm:pt>
    <dgm:pt modelId="{0E37CCBD-8FEA-40BB-8314-6664D33CEAB9}" type="sibTrans" cxnId="{0091DBC8-E1E3-4D30-BA56-E080A83BA331}">
      <dgm:prSet/>
      <dgm:spPr/>
      <dgm:t>
        <a:bodyPr/>
        <a:lstStyle/>
        <a:p>
          <a:endParaRPr lang="ru-RU"/>
        </a:p>
      </dgm:t>
    </dgm:pt>
    <dgm:pt modelId="{0F0E851C-167C-4E1A-A348-F89B15519CCF}" type="parTrans" cxnId="{0091DBC8-E1E3-4D30-BA56-E080A83BA331}">
      <dgm:prSet/>
      <dgm:spPr/>
      <dgm:t>
        <a:bodyPr/>
        <a:lstStyle/>
        <a:p>
          <a:endParaRPr lang="ru-RU"/>
        </a:p>
      </dgm:t>
    </dgm:pt>
    <dgm:pt modelId="{96388690-14EE-45DF-9E43-1B6B694B0627}" type="pres">
      <dgm:prSet presAssocID="{D7999044-8495-4E36-8C9E-806CC751ED2C}" presName="Name0" presStyleCnt="0">
        <dgm:presLayoutVars>
          <dgm:dir/>
          <dgm:animLvl val="lvl"/>
          <dgm:resizeHandles val="exact"/>
        </dgm:presLayoutVars>
      </dgm:prSet>
      <dgm:spPr/>
    </dgm:pt>
    <dgm:pt modelId="{AC19DB52-5CC0-4A55-8D22-C9E976DAC49B}" type="pres">
      <dgm:prSet presAssocID="{66AA0EE6-A41A-4110-8D30-0AA913C6FC3F}" presName="Name8" presStyleCnt="0"/>
      <dgm:spPr/>
    </dgm:pt>
    <dgm:pt modelId="{284496CE-A1B3-47BE-B6E8-4F7C304A46D1}" type="pres">
      <dgm:prSet presAssocID="{66AA0EE6-A41A-4110-8D30-0AA913C6FC3F}" presName="level" presStyleLbl="node1" presStyleIdx="0" presStyleCnt="3" custScaleY="74838">
        <dgm:presLayoutVars>
          <dgm:chMax val="1"/>
          <dgm:bulletEnabled val="1"/>
        </dgm:presLayoutVars>
      </dgm:prSet>
      <dgm:spPr/>
    </dgm:pt>
    <dgm:pt modelId="{30F10E8B-9013-4158-B018-65B86B060C23}" type="pres">
      <dgm:prSet presAssocID="{66AA0EE6-A41A-4110-8D30-0AA913C6FC3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0844D2E-D5E6-4BBC-825D-957FA109CDB1}" type="pres">
      <dgm:prSet presAssocID="{F9B1965C-2F5E-42A2-97EE-C08DA17523DB}" presName="Name8" presStyleCnt="0"/>
      <dgm:spPr/>
    </dgm:pt>
    <dgm:pt modelId="{74E927B9-E690-47CB-B21C-279BE3862E43}" type="pres">
      <dgm:prSet presAssocID="{F9B1965C-2F5E-42A2-97EE-C08DA17523DB}" presName="level" presStyleLbl="node1" presStyleIdx="1" presStyleCnt="3" custScaleY="116311">
        <dgm:presLayoutVars>
          <dgm:chMax val="1"/>
          <dgm:bulletEnabled val="1"/>
        </dgm:presLayoutVars>
      </dgm:prSet>
      <dgm:spPr/>
    </dgm:pt>
    <dgm:pt modelId="{83B06BED-6C79-429B-85EA-C2ED7DA755F9}" type="pres">
      <dgm:prSet presAssocID="{F9B1965C-2F5E-42A2-97EE-C08DA17523D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B54229D-B567-46CE-8DC3-AE96EF215952}" type="pres">
      <dgm:prSet presAssocID="{EAE189EB-EE28-4A4B-8D5A-0D2E402B185E}" presName="Name8" presStyleCnt="0"/>
      <dgm:spPr/>
    </dgm:pt>
    <dgm:pt modelId="{B1EF7C4C-155D-4E78-A490-71198AD14EF6}" type="pres">
      <dgm:prSet presAssocID="{EAE189EB-EE28-4A4B-8D5A-0D2E402B185E}" presName="level" presStyleLbl="node1" presStyleIdx="2" presStyleCnt="3" custScaleY="201748" custLinFactNeighborX="1103" custLinFactNeighborY="-3081">
        <dgm:presLayoutVars>
          <dgm:chMax val="1"/>
          <dgm:bulletEnabled val="1"/>
        </dgm:presLayoutVars>
      </dgm:prSet>
      <dgm:spPr/>
    </dgm:pt>
    <dgm:pt modelId="{DEA002C4-B691-4DB0-A1E4-F80F42BB48AC}" type="pres">
      <dgm:prSet presAssocID="{EAE189EB-EE28-4A4B-8D5A-0D2E402B185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E39A510-ED86-4904-BFC3-4340DB745E0C}" srcId="{D7999044-8495-4E36-8C9E-806CC751ED2C}" destId="{EAE189EB-EE28-4A4B-8D5A-0D2E402B185E}" srcOrd="2" destOrd="0" parTransId="{9E25DA61-3A59-4DB9-A8E5-7E1FC97AD0FE}" sibTransId="{B6395CF2-17B6-4CDD-B8C3-E8B616B788E7}"/>
    <dgm:cxn modelId="{BDD41C1D-A181-48A6-809E-F52A75F8CA04}" srcId="{D7999044-8495-4E36-8C9E-806CC751ED2C}" destId="{66AA0EE6-A41A-4110-8D30-0AA913C6FC3F}" srcOrd="0" destOrd="0" parTransId="{FA673438-B3D8-44E1-876C-8D86AF662804}" sibTransId="{84BA5CC7-2461-4598-B098-ED0D5F4576C5}"/>
    <dgm:cxn modelId="{C1955893-8232-4404-AADB-8B38ED17057C}" type="presOf" srcId="{66AA0EE6-A41A-4110-8D30-0AA913C6FC3F}" destId="{30F10E8B-9013-4158-B018-65B86B060C23}" srcOrd="1" destOrd="0" presId="urn:microsoft.com/office/officeart/2005/8/layout/pyramid1"/>
    <dgm:cxn modelId="{B89CAFA9-F09E-4B92-BC4A-96D9D41D8B0C}" type="presOf" srcId="{66AA0EE6-A41A-4110-8D30-0AA913C6FC3F}" destId="{284496CE-A1B3-47BE-B6E8-4F7C304A46D1}" srcOrd="0" destOrd="0" presId="urn:microsoft.com/office/officeart/2005/8/layout/pyramid1"/>
    <dgm:cxn modelId="{124EE9AC-5C0C-4489-8F01-B7969BBAFDFD}" type="presOf" srcId="{EAE189EB-EE28-4A4B-8D5A-0D2E402B185E}" destId="{B1EF7C4C-155D-4E78-A490-71198AD14EF6}" srcOrd="0" destOrd="0" presId="urn:microsoft.com/office/officeart/2005/8/layout/pyramid1"/>
    <dgm:cxn modelId="{76BF1FAD-C875-4746-BE47-5DF52A0F2B19}" type="presOf" srcId="{F9B1965C-2F5E-42A2-97EE-C08DA17523DB}" destId="{74E927B9-E690-47CB-B21C-279BE3862E43}" srcOrd="0" destOrd="0" presId="urn:microsoft.com/office/officeart/2005/8/layout/pyramid1"/>
    <dgm:cxn modelId="{0091DBC8-E1E3-4D30-BA56-E080A83BA331}" srcId="{D7999044-8495-4E36-8C9E-806CC751ED2C}" destId="{F9B1965C-2F5E-42A2-97EE-C08DA17523DB}" srcOrd="1" destOrd="0" parTransId="{0F0E851C-167C-4E1A-A348-F89B15519CCF}" sibTransId="{0E37CCBD-8FEA-40BB-8314-6664D33CEAB9}"/>
    <dgm:cxn modelId="{9E1162D0-0760-4701-8C10-FAF9280C9981}" type="presOf" srcId="{D7999044-8495-4E36-8C9E-806CC751ED2C}" destId="{96388690-14EE-45DF-9E43-1B6B694B0627}" srcOrd="0" destOrd="0" presId="urn:microsoft.com/office/officeart/2005/8/layout/pyramid1"/>
    <dgm:cxn modelId="{BBB05FEE-9FEF-42BA-BF43-1A8FD08B49E8}" type="presOf" srcId="{F9B1965C-2F5E-42A2-97EE-C08DA17523DB}" destId="{83B06BED-6C79-429B-85EA-C2ED7DA755F9}" srcOrd="1" destOrd="0" presId="urn:microsoft.com/office/officeart/2005/8/layout/pyramid1"/>
    <dgm:cxn modelId="{FCA227F2-C16D-41F8-BAD1-309199FE7F24}" type="presOf" srcId="{EAE189EB-EE28-4A4B-8D5A-0D2E402B185E}" destId="{DEA002C4-B691-4DB0-A1E4-F80F42BB48AC}" srcOrd="1" destOrd="0" presId="urn:microsoft.com/office/officeart/2005/8/layout/pyramid1"/>
    <dgm:cxn modelId="{414878CB-0DB3-417D-8F60-9328FF932681}" type="presParOf" srcId="{96388690-14EE-45DF-9E43-1B6B694B0627}" destId="{AC19DB52-5CC0-4A55-8D22-C9E976DAC49B}" srcOrd="0" destOrd="0" presId="urn:microsoft.com/office/officeart/2005/8/layout/pyramid1"/>
    <dgm:cxn modelId="{1058AFFF-52CF-4F68-A9AB-64A400F9C40F}" type="presParOf" srcId="{AC19DB52-5CC0-4A55-8D22-C9E976DAC49B}" destId="{284496CE-A1B3-47BE-B6E8-4F7C304A46D1}" srcOrd="0" destOrd="0" presId="urn:microsoft.com/office/officeart/2005/8/layout/pyramid1"/>
    <dgm:cxn modelId="{BFB6F647-C4C5-4412-B1D7-16B372932D6D}" type="presParOf" srcId="{AC19DB52-5CC0-4A55-8D22-C9E976DAC49B}" destId="{30F10E8B-9013-4158-B018-65B86B060C23}" srcOrd="1" destOrd="0" presId="urn:microsoft.com/office/officeart/2005/8/layout/pyramid1"/>
    <dgm:cxn modelId="{4C9AE20E-8990-4B9B-ADDF-74CC264E1840}" type="presParOf" srcId="{96388690-14EE-45DF-9E43-1B6B694B0627}" destId="{70844D2E-D5E6-4BBC-825D-957FA109CDB1}" srcOrd="1" destOrd="0" presId="urn:microsoft.com/office/officeart/2005/8/layout/pyramid1"/>
    <dgm:cxn modelId="{35EA804D-ADB9-483E-8848-1FFAC407E496}" type="presParOf" srcId="{70844D2E-D5E6-4BBC-825D-957FA109CDB1}" destId="{74E927B9-E690-47CB-B21C-279BE3862E43}" srcOrd="0" destOrd="0" presId="urn:microsoft.com/office/officeart/2005/8/layout/pyramid1"/>
    <dgm:cxn modelId="{F2C7A7CF-894D-461B-9CE1-CBC23C062BDD}" type="presParOf" srcId="{70844D2E-D5E6-4BBC-825D-957FA109CDB1}" destId="{83B06BED-6C79-429B-85EA-C2ED7DA755F9}" srcOrd="1" destOrd="0" presId="urn:microsoft.com/office/officeart/2005/8/layout/pyramid1"/>
    <dgm:cxn modelId="{F68764C7-58AA-4DFC-87B2-238495A23B02}" type="presParOf" srcId="{96388690-14EE-45DF-9E43-1B6B694B0627}" destId="{9B54229D-B567-46CE-8DC3-AE96EF215952}" srcOrd="2" destOrd="0" presId="urn:microsoft.com/office/officeart/2005/8/layout/pyramid1"/>
    <dgm:cxn modelId="{2E5E44E0-A119-4E1E-8785-B503B36C9408}" type="presParOf" srcId="{9B54229D-B567-46CE-8DC3-AE96EF215952}" destId="{B1EF7C4C-155D-4E78-A490-71198AD14EF6}" srcOrd="0" destOrd="0" presId="urn:microsoft.com/office/officeart/2005/8/layout/pyramid1"/>
    <dgm:cxn modelId="{F295870D-65AF-4F74-B0D3-DD37FFD86AC1}" type="presParOf" srcId="{9B54229D-B567-46CE-8DC3-AE96EF215952}" destId="{DEA002C4-B691-4DB0-A1E4-F80F42BB48A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496CE-A1B3-47BE-B6E8-4F7C304A46D1}">
      <dsp:nvSpPr>
        <dsp:cNvPr id="0" name=""/>
        <dsp:cNvSpPr/>
      </dsp:nvSpPr>
      <dsp:spPr>
        <a:xfrm>
          <a:off x="3022595" y="0"/>
          <a:ext cx="1422409" cy="928315"/>
        </a:xfrm>
        <a:prstGeom prst="trapezoid">
          <a:avLst>
            <a:gd name="adj" fmla="val 7661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Сознание</a:t>
          </a:r>
        </a:p>
      </dsp:txBody>
      <dsp:txXfrm>
        <a:off x="3022595" y="0"/>
        <a:ext cx="1422409" cy="928315"/>
      </dsp:txXfrm>
    </dsp:sp>
    <dsp:sp modelId="{74E927B9-E690-47CB-B21C-279BE3862E43}">
      <dsp:nvSpPr>
        <dsp:cNvPr id="0" name=""/>
        <dsp:cNvSpPr/>
      </dsp:nvSpPr>
      <dsp:spPr>
        <a:xfrm>
          <a:off x="1917262" y="928315"/>
          <a:ext cx="3633075" cy="1442760"/>
        </a:xfrm>
        <a:prstGeom prst="trapezoid">
          <a:avLst>
            <a:gd name="adj" fmla="val 7661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Индивидуальное Бессознательное</a:t>
          </a:r>
        </a:p>
      </dsp:txBody>
      <dsp:txXfrm>
        <a:off x="2553050" y="928315"/>
        <a:ext cx="2361498" cy="1442760"/>
      </dsp:txXfrm>
    </dsp:sp>
    <dsp:sp modelId="{B1EF7C4C-155D-4E78-A490-71198AD14EF6}">
      <dsp:nvSpPr>
        <dsp:cNvPr id="0" name=""/>
        <dsp:cNvSpPr/>
      </dsp:nvSpPr>
      <dsp:spPr>
        <a:xfrm>
          <a:off x="0" y="2332857"/>
          <a:ext cx="7467600" cy="2502549"/>
        </a:xfrm>
        <a:prstGeom prst="trapezoid">
          <a:avLst>
            <a:gd name="adj" fmla="val 7661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Коллективное бессознательное (архетипы)</a:t>
          </a:r>
        </a:p>
      </dsp:txBody>
      <dsp:txXfrm>
        <a:off x="1306829" y="2332857"/>
        <a:ext cx="4853940" cy="25025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84320-647D-42FC-81BC-E4FFB8D5E5E5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C9E0C-C32E-4CDB-9CFD-2668B878DC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520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3B444-2C51-417C-B45B-952988E83A5D}" type="datetimeFigureOut">
              <a:rPr lang="ru-RU" smtClean="0"/>
              <a:pPr/>
              <a:t>пн 13.07.26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1F8C-6F72-449E-B913-C86D3F6A6D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//upload.wikimedia.org/wikipedia/commons/7/73/Frans_Hals_-_Portret_van_Ren%C3%A9_Descartes.jpg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perly.ru/wp-content/uploads/2007/12/deti-01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9B%D0%B0%D1%82%D0%B8%D0%BD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0_1204b_fd8adca3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913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692150"/>
            <a:ext cx="8244408" cy="5761186"/>
          </a:xfrm>
        </p:spPr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FF0000"/>
                </a:solidFill>
              </a:rPr>
            </a:br>
            <a:r>
              <a:rPr lang="ru-RU" sz="5300" b="1" dirty="0">
                <a:solidFill>
                  <a:srgbClr val="FFFF00"/>
                </a:solidFill>
              </a:rPr>
              <a:t>СОЗНАНИЕ</a:t>
            </a:r>
            <a:br>
              <a:rPr lang="ru-RU" b="1" dirty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1. Проблема сознания в истории философии</a:t>
            </a:r>
            <a:br>
              <a:rPr lang="ru-RU" b="1" dirty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2. Сознание и бессознательное</a:t>
            </a:r>
            <a:br>
              <a:rPr lang="ru-RU" b="1" dirty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3. Нетрадиционные концепции сознания</a:t>
            </a:r>
            <a:br>
              <a:rPr lang="ru-RU" b="1" dirty="0">
                <a:solidFill>
                  <a:srgbClr val="FFFF00"/>
                </a:solidFill>
              </a:rPr>
            </a:b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 C 0.007 -0.01333  0.014 -0.028  0.021 -0.04667  C 0.04 -0.1  0.045 -0.152  0.031 -0.16  C 0.017 -0.16933  -0.01 -0.132  -0.029 -0.07867  C -0.039 -0.05067  -0.045 -0.024  -0.047 -0.004  C -0.05 0.012  -0.051 0.028  -0.051 0.04667  C -0.051 0.10667  -0.038 0.156  -0.023 0.156  C -0.008 0.156  0.005 0.10667  0.005 0.04667  C 0.005 0.01867  0.002 -0.008  -0.003 -0.02667  C -0.005 -0.04267  -0.01 -0.06  -0.016 -0.07733  C -0.036 -0.132  -0.063 -0.16933  -0.077 -0.16  C -0.091 -0.15067  -0.086 -0.1  -0.066 -0.04533  C -0.058 -0.02  -0.047 0.00133  -0.036 0.016  C -0.028 0.02933  -0.019 0.04133  -0.007 0.05333  C 0.029 0.092  0.065 0.10933  0.075 0.09333  C 0.084 0.07733  0.064 0.03333  0.028 -0.004  C 0.013 -0.02  -0.003 -0.032  -0.016 -0.04  C -0.028 -0.048  -0.043 -0.05467  -0.059 -0.05867  C -0.103 -0.072  -0.141 -0.068  -0.144 -0.04667  C -0.148 -0.02667  -0.115 0.0  -0.071 0.01333  C -0.051 0.01867  -0.032 0.02133  -0.017 0.02  C -0.004 0.02  0.01 0.01733  0.025 0.01333  C 0.069 0.0  0.102 -0.028  0.098 -0.048  C 0.095 -0.068  0.057 -0.07333  0.013 -0.06  C -0.008 -0.05333  -0.027 -0.044  -0.04 -0.03333  C -0.051 -0.02533  -0.062 -0.016  -0.074 -0.004  C -0.109 0.03467  -0.13 0.07733  -0.12 0.09333  C -0.111 0.10933  -0.074 0.092  -0.039 0.05467  C -0.022 0.036  -0.008 0.01733  0.0 0.0  Z" pathEditMode="relative">
                                      <p:cBhvr>
                                        <p:cTn id="6" dur="12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800" dirty="0"/>
              <a:t>1. </a:t>
            </a:r>
            <a:r>
              <a:rPr lang="ru-RU" sz="2800" dirty="0">
                <a:solidFill>
                  <a:schemeClr val="tx1"/>
                </a:solidFill>
              </a:rPr>
              <a:t>Проблема сознания в истории философии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179388" y="1600200"/>
            <a:ext cx="8507412" cy="4852988"/>
          </a:xfrm>
        </p:spPr>
        <p:txBody>
          <a:bodyPr/>
          <a:lstStyle/>
          <a:p>
            <a:pPr marL="0" indent="457200" eaLnBrk="1" hangingPunct="1">
              <a:spcBef>
                <a:spcPct val="0"/>
              </a:spcBef>
            </a:pPr>
            <a:endParaRPr lang="ru-RU" sz="2800" dirty="0"/>
          </a:p>
          <a:p>
            <a:pPr marL="0" indent="457200">
              <a:spcBef>
                <a:spcPct val="0"/>
              </a:spcBef>
              <a:buNone/>
            </a:pPr>
            <a:r>
              <a:rPr lang="ru-RU" sz="3600" dirty="0"/>
              <a:t>Философия пытается ответить на два    	основных вопроса о сознании: </a:t>
            </a:r>
          </a:p>
          <a:p>
            <a:pPr marL="0" indent="457200" eaLnBrk="1" hangingPunct="1">
              <a:spcBef>
                <a:spcPct val="0"/>
              </a:spcBef>
            </a:pPr>
            <a:endParaRPr lang="ru-RU" sz="3600" dirty="0"/>
          </a:p>
          <a:p>
            <a:pPr marL="0" indent="457200" eaLnBrk="1" hangingPunct="1">
              <a:spcBef>
                <a:spcPct val="0"/>
              </a:spcBef>
            </a:pPr>
            <a:r>
              <a:rPr lang="ru-RU" sz="3600" dirty="0"/>
              <a:t>какова природа сознания? </a:t>
            </a:r>
          </a:p>
          <a:p>
            <a:pPr marL="0" indent="457200" eaLnBrk="1" hangingPunct="1">
              <a:spcBef>
                <a:spcPct val="0"/>
              </a:spcBef>
            </a:pPr>
            <a:r>
              <a:rPr lang="ru-RU" sz="3600" dirty="0"/>
              <a:t>как сознание связано с физической реальностью, прежде всего с телом?</a:t>
            </a:r>
          </a:p>
          <a:p>
            <a:pPr marL="0" indent="457200" eaLnBrk="1" hangingPunct="1">
              <a:spcBef>
                <a:spcPct val="0"/>
              </a:spcBef>
            </a:pP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4632" cy="1656183"/>
          </a:xfrm>
        </p:spPr>
        <p:txBody>
          <a:bodyPr/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7704856" cy="4176464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4400" b="1" dirty="0">
                <a:solidFill>
                  <a:schemeClr val="tx1"/>
                </a:solidFill>
              </a:rPr>
              <a:t>Античность</a:t>
            </a:r>
          </a:p>
          <a:p>
            <a:pPr marL="514350" indent="-514350" algn="l"/>
            <a:r>
              <a:rPr lang="ru-RU" sz="4000" dirty="0">
                <a:solidFill>
                  <a:schemeClr val="tx1"/>
                </a:solidFill>
              </a:rPr>
              <a:t>		      Метафора печати:</a:t>
            </a:r>
          </a:p>
          <a:p>
            <a:pPr marL="514350" indent="-514350" algn="l"/>
            <a:r>
              <a:rPr lang="ru-RU" sz="4000" dirty="0">
                <a:solidFill>
                  <a:schemeClr val="tx1"/>
                </a:solidFill>
              </a:rPr>
              <a:t>    «Как буквы отпечатываются на дощечке воска, так и объект отпечатывается на «дощечке разума»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800" b="1" dirty="0"/>
              <a:t>2. Средневековье</a:t>
            </a:r>
          </a:p>
          <a:p>
            <a:pPr algn="ctr">
              <a:buNone/>
            </a:pPr>
            <a:r>
              <a:rPr lang="ru-RU" sz="4800" dirty="0"/>
              <a:t>«Сознание – это не только знание о внешнем мире, но, прежде всего, знание о собственном духовном опыте</a:t>
            </a:r>
            <a:r>
              <a:rPr lang="ru-RU" dirty="0"/>
              <a:t>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99792" y="4653136"/>
            <a:ext cx="324036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99792" y="3501008"/>
            <a:ext cx="324036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2780928"/>
            <a:ext cx="324036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31540" y="3356992"/>
            <a:ext cx="1944216" cy="13076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Греч. Философ-платоник </a:t>
            </a:r>
            <a:r>
              <a:rPr lang="ru-RU" sz="4000" b="1" dirty="0"/>
              <a:t>Плотин</a:t>
            </a:r>
            <a:r>
              <a:rPr lang="ru-RU" dirty="0"/>
              <a:t> ( </a:t>
            </a:r>
            <a:r>
              <a:rPr lang="en-US" dirty="0"/>
              <a:t>III</a:t>
            </a:r>
            <a:r>
              <a:rPr lang="ru-RU" dirty="0"/>
              <a:t> в. Н.э.)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                        Божественный </a:t>
            </a:r>
            <a:r>
              <a:rPr lang="ru-RU" dirty="0" err="1"/>
              <a:t>ур</a:t>
            </a:r>
            <a:r>
              <a:rPr lang="ru-RU" dirty="0"/>
              <a:t>. (</a:t>
            </a:r>
            <a:r>
              <a:rPr lang="ru-RU" dirty="0" err="1"/>
              <a:t>Бессознат</a:t>
            </a:r>
            <a:r>
              <a:rPr lang="ru-RU" dirty="0"/>
              <a:t> </a:t>
            </a:r>
            <a:r>
              <a:rPr lang="ru-RU" dirty="0" err="1"/>
              <a:t>сф</a:t>
            </a:r>
            <a:r>
              <a:rPr lang="ru-RU" dirty="0"/>
              <a:t>.) </a:t>
            </a:r>
          </a:p>
          <a:p>
            <a:pPr>
              <a:buNone/>
            </a:pPr>
            <a:r>
              <a:rPr lang="ru-RU" dirty="0"/>
              <a:t>духовный           Рефлексии и </a:t>
            </a:r>
          </a:p>
          <a:p>
            <a:pPr>
              <a:buNone/>
            </a:pPr>
            <a:r>
              <a:rPr lang="ru-RU" dirty="0"/>
              <a:t>Опыт               рассуждений              (Сознание)  </a:t>
            </a:r>
          </a:p>
          <a:p>
            <a:pPr>
              <a:buNone/>
            </a:pPr>
            <a:r>
              <a:rPr lang="ru-RU" dirty="0"/>
              <a:t>                         Инстинктов и </a:t>
            </a:r>
          </a:p>
          <a:p>
            <a:pPr>
              <a:buNone/>
            </a:pPr>
            <a:r>
              <a:rPr lang="ru-RU" dirty="0"/>
              <a:t>                         страстей                  (</a:t>
            </a:r>
            <a:r>
              <a:rPr lang="ru-RU" dirty="0" err="1"/>
              <a:t>Бессознат.сф</a:t>
            </a:r>
            <a:r>
              <a:rPr lang="ru-RU" dirty="0"/>
              <a:t>.)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339752" y="3140968"/>
            <a:ext cx="360040" cy="93610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339752" y="4149080"/>
            <a:ext cx="36004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339752" y="4437112"/>
            <a:ext cx="360040" cy="93610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 </a:t>
            </a:r>
            <a:r>
              <a:rPr lang="ru-RU" sz="4800" dirty="0"/>
              <a:t>По Плотину:</a:t>
            </a:r>
          </a:p>
          <a:p>
            <a:pPr>
              <a:buNone/>
            </a:pPr>
            <a:r>
              <a:rPr lang="ru-RU" sz="4400" dirty="0"/>
              <a:t>«</a:t>
            </a:r>
            <a:r>
              <a:rPr lang="ru-RU" sz="4400" b="1" i="1" dirty="0"/>
              <a:t>Сознание</a:t>
            </a:r>
            <a:r>
              <a:rPr lang="ru-RU" sz="4400" b="1" dirty="0"/>
              <a:t> </a:t>
            </a:r>
            <a:r>
              <a:rPr lang="ru-RU" sz="4400" dirty="0"/>
              <a:t>– память о нашей земной ничтожности и нашей возможности слиться с божественным»</a:t>
            </a:r>
          </a:p>
          <a:p>
            <a:pPr>
              <a:buNone/>
            </a:pPr>
            <a:r>
              <a:rPr lang="ru-RU" sz="4400" dirty="0"/>
              <a:t>                        Сознание-наказание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148064" y="472514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ru-RU" sz="4000" dirty="0"/>
              <a:t>3. </a:t>
            </a:r>
            <a:r>
              <a:rPr lang="ru-RU" sz="4000" b="1" dirty="0"/>
              <a:t>Новое время</a:t>
            </a:r>
            <a:r>
              <a:rPr lang="ru-RU" sz="4000" dirty="0"/>
              <a:t>.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sz="4000" dirty="0"/>
              <a:t> 	 Р.Декарт: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ru-RU" sz="4000" dirty="0"/>
              <a:t>«Сознание - </a:t>
            </a:r>
            <a:r>
              <a:rPr lang="ru-RU" sz="3600" dirty="0" err="1"/>
              <a:t>самодостаточная</a:t>
            </a:r>
            <a:r>
              <a:rPr lang="ru-RU" sz="3600" dirty="0"/>
              <a:t> сущность, единственная несомненная реальность</a:t>
            </a:r>
            <a:r>
              <a:rPr lang="ru-RU" sz="4000" dirty="0"/>
              <a:t>.»</a:t>
            </a:r>
          </a:p>
          <a:p>
            <a:pPr marL="0" indent="0" eaLnBrk="1" hangingPunct="1">
              <a:spcBef>
                <a:spcPct val="0"/>
              </a:spcBef>
            </a:pPr>
            <a:endParaRPr lang="ru-RU" dirty="0"/>
          </a:p>
          <a:p>
            <a:pPr marL="0" indent="0" eaLnBrk="1" hangingPunct="1">
              <a:spcBef>
                <a:spcPct val="0"/>
              </a:spcBef>
            </a:pPr>
            <a:endParaRPr lang="ru-RU" dirty="0"/>
          </a:p>
          <a:p>
            <a:pPr marL="0" indent="0" eaLnBrk="1" hangingPunct="1">
              <a:spcBef>
                <a:spcPct val="0"/>
              </a:spcBef>
            </a:pPr>
            <a:endParaRPr lang="ru-RU" dirty="0"/>
          </a:p>
          <a:p>
            <a:pPr marL="0" indent="0"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ru-RU"/>
          </a:p>
        </p:txBody>
      </p:sp>
      <p:pic>
        <p:nvPicPr>
          <p:cNvPr id="18435" name="Picture 2" descr="Файл:Frans Hals - Portret van René Descart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399891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Файл:Frans Hals - Portret van René Descart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556792"/>
            <a:ext cx="407092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4</a:t>
            </a:r>
            <a:r>
              <a:rPr lang="ru-RU" sz="4000" dirty="0"/>
              <a:t>. Диалектико-материалистическое понимание сознания (марксизм):</a:t>
            </a:r>
          </a:p>
          <a:p>
            <a:pPr>
              <a:buNone/>
            </a:pPr>
            <a:r>
              <a:rPr lang="ru-RU" sz="4000" dirty="0"/>
              <a:t>« </a:t>
            </a:r>
            <a:r>
              <a:rPr lang="ru-RU" sz="4000" b="1" dirty="0"/>
              <a:t>Сознание</a:t>
            </a:r>
            <a:r>
              <a:rPr lang="ru-RU" sz="4000" dirty="0"/>
              <a:t> – субъективный образ объективного мира, высший тип отражения»</a:t>
            </a:r>
          </a:p>
          <a:p>
            <a:pPr>
              <a:buNone/>
            </a:pPr>
            <a:r>
              <a:rPr lang="ru-RU" sz="4000" i="1" u="sng" dirty="0"/>
              <a:t>Отражение </a:t>
            </a:r>
            <a:r>
              <a:rPr lang="ru-RU" sz="4000" dirty="0"/>
              <a:t>– всеобщее свойство материи.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Формы отражения: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3573016"/>
            <a:ext cx="2952328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Отражение в неживой природе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8104" y="2492896"/>
            <a:ext cx="244827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Химическое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3861048"/>
            <a:ext cx="244827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Физическое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5229200"/>
            <a:ext cx="2448272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Механическое</a:t>
            </a:r>
          </a:p>
        </p:txBody>
      </p:sp>
      <p:cxnSp>
        <p:nvCxnSpPr>
          <p:cNvPr id="12" name="Прямая со стрелкой 11"/>
          <p:cNvCxnSpPr>
            <a:stCxn id="4" idx="3"/>
            <a:endCxn id="8" idx="1"/>
          </p:cNvCxnSpPr>
          <p:nvPr/>
        </p:nvCxnSpPr>
        <p:spPr>
          <a:xfrm flipV="1">
            <a:off x="3995936" y="2950096"/>
            <a:ext cx="1512168" cy="14510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3"/>
            <a:endCxn id="9" idx="1"/>
          </p:cNvCxnSpPr>
          <p:nvPr/>
        </p:nvCxnSpPr>
        <p:spPr>
          <a:xfrm flipV="1">
            <a:off x="3995936" y="4318248"/>
            <a:ext cx="1512168" cy="828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995936" y="4437112"/>
            <a:ext cx="1584176" cy="128529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/>
              <a:t>		Свойства:</a:t>
            </a:r>
          </a:p>
          <a:p>
            <a:r>
              <a:rPr lang="ru-RU" sz="4000" dirty="0"/>
              <a:t>1. пассивность</a:t>
            </a:r>
          </a:p>
          <a:p>
            <a:r>
              <a:rPr lang="ru-RU" sz="4000" dirty="0"/>
              <a:t>2. носит форму физического взаимодействия тел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Проблема сознания в истории философии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Формы отражения: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564904"/>
            <a:ext cx="2952328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Отражение в живой природе </a:t>
            </a:r>
            <a:r>
              <a:rPr lang="ru-RU" sz="2800" dirty="0">
                <a:solidFill>
                  <a:schemeClr val="tx1"/>
                </a:solidFill>
              </a:rPr>
              <a:t>(биологическая форма отражения)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8104" y="1916832"/>
            <a:ext cx="3312368" cy="14904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Элементарная психика высших животных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08104" y="3861048"/>
            <a:ext cx="331236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Чувствительность животных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80112" y="5229200"/>
            <a:ext cx="3240360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Раздражимость микроорганизмов и растений </a:t>
            </a:r>
          </a:p>
        </p:txBody>
      </p:sp>
      <p:cxnSp>
        <p:nvCxnSpPr>
          <p:cNvPr id="12" name="Прямая со стрелкой 11"/>
          <p:cNvCxnSpPr>
            <a:stCxn id="4" idx="3"/>
            <a:endCxn id="8" idx="1"/>
          </p:cNvCxnSpPr>
          <p:nvPr/>
        </p:nvCxnSpPr>
        <p:spPr>
          <a:xfrm flipV="1">
            <a:off x="3995936" y="2662064"/>
            <a:ext cx="1512168" cy="12349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3"/>
            <a:endCxn id="9" idx="1"/>
          </p:cNvCxnSpPr>
          <p:nvPr/>
        </p:nvCxnSpPr>
        <p:spPr>
          <a:xfrm>
            <a:off x="3995936" y="3897052"/>
            <a:ext cx="1512168" cy="4211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4" idx="3"/>
          </p:cNvCxnSpPr>
          <p:nvPr/>
        </p:nvCxnSpPr>
        <p:spPr>
          <a:xfrm>
            <a:off x="3995936" y="3897052"/>
            <a:ext cx="1512168" cy="16813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1" y="332655"/>
            <a:ext cx="8020000" cy="1368153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dirty="0"/>
              <a:t>Раздражимость микроорганизмов и растений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988840"/>
            <a:ext cx="8964612" cy="439248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ru-RU" sz="3600" dirty="0"/>
              <a:t>     Свойства:</a:t>
            </a:r>
          </a:p>
          <a:p>
            <a:pPr eaLnBrk="1" hangingPunct="1"/>
            <a:r>
              <a:rPr lang="ru-RU" sz="3600" dirty="0"/>
              <a:t>Реакция на биологически </a:t>
            </a:r>
          </a:p>
          <a:p>
            <a:pPr eaLnBrk="1" hangingPunct="1">
              <a:buNone/>
            </a:pPr>
            <a:r>
              <a:rPr lang="ru-RU" sz="3600" dirty="0"/>
              <a:t>значимые свойства среды</a:t>
            </a:r>
          </a:p>
          <a:p>
            <a:pPr eaLnBrk="1" hangingPunct="1">
              <a:buNone/>
            </a:pPr>
            <a:r>
              <a:rPr lang="ru-RU" sz="3600" dirty="0"/>
              <a:t> (активность,</a:t>
            </a:r>
          </a:p>
          <a:p>
            <a:pPr eaLnBrk="1" hangingPunct="1">
              <a:buNone/>
            </a:pPr>
            <a:r>
              <a:rPr lang="ru-RU" sz="3600" dirty="0"/>
              <a:t> целесообразность)</a:t>
            </a:r>
          </a:p>
          <a:p>
            <a:r>
              <a:rPr lang="ru-RU" sz="3600" dirty="0"/>
              <a:t>Опережающий характер</a:t>
            </a:r>
          </a:p>
        </p:txBody>
      </p:sp>
      <p:pic>
        <p:nvPicPr>
          <p:cNvPr id="8196" name="Picture 4" descr="421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924944"/>
            <a:ext cx="309634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9" y="228600"/>
            <a:ext cx="7632848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dirty="0"/>
              <a:t>Чувствительность животных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556792"/>
            <a:ext cx="7772400" cy="4978946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ru-RU" dirty="0"/>
              <a:t>Свойства:</a:t>
            </a:r>
          </a:p>
          <a:p>
            <a:pPr marL="0" indent="0" eaLnBrk="1" hangingPunct="1">
              <a:buNone/>
            </a:pPr>
            <a:endParaRPr lang="ru-RU" dirty="0"/>
          </a:p>
          <a:p>
            <a:pPr eaLnBrk="1" hangingPunct="1"/>
            <a:r>
              <a:rPr lang="ru-RU" dirty="0"/>
              <a:t>Высокоразвитые инстинктивные формы поведения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Способность к </a:t>
            </a:r>
            <a:r>
              <a:rPr lang="ru-RU" dirty="0" err="1"/>
              <a:t>научению</a:t>
            </a:r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Наличие развитой </a:t>
            </a:r>
          </a:p>
          <a:p>
            <a:pPr eaLnBrk="1" hangingPunct="1">
              <a:buNone/>
            </a:pPr>
            <a:r>
              <a:rPr lang="ru-RU" dirty="0"/>
              <a:t>     нервной системы</a:t>
            </a:r>
          </a:p>
        </p:txBody>
      </p:sp>
      <p:pic>
        <p:nvPicPr>
          <p:cNvPr id="11268" name="Picture 4" descr="ani0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163" y="3573463"/>
            <a:ext cx="3652837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/>
              <a:t>Элементарная психика высших животных (собаки, дельфины)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86238" cy="4060825"/>
          </a:xfrm>
        </p:spPr>
        <p:txBody>
          <a:bodyPr>
            <a:normAutofit/>
          </a:bodyPr>
          <a:lstStyle/>
          <a:p>
            <a:pPr marL="274320" indent="-274320" algn="ctr">
              <a:defRPr/>
            </a:pPr>
            <a:r>
              <a:rPr lang="ru-RU" dirty="0"/>
              <a:t>Субъективность</a:t>
            </a:r>
          </a:p>
          <a:p>
            <a:pPr marL="274320" indent="-274320" algn="ctr" eaLnBrk="1" fontAlgn="auto" hangingPunct="1">
              <a:spcAft>
                <a:spcPts val="0"/>
              </a:spcAft>
              <a:buNone/>
              <a:defRPr/>
            </a:pPr>
            <a:r>
              <a:rPr lang="ru-RU" dirty="0"/>
              <a:t>(сочетание с эмоциями)</a:t>
            </a:r>
          </a:p>
        </p:txBody>
      </p:sp>
      <p:pic>
        <p:nvPicPr>
          <p:cNvPr id="34820" name="Picture 4" descr="Картинка 3 из 7373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700213"/>
            <a:ext cx="41433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Социально-психическая форма отражения (сознание)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852936"/>
            <a:ext cx="2448272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Социально-психическая форма отражения (</a:t>
            </a:r>
            <a:r>
              <a:rPr lang="ru-RU" sz="3200" b="1" dirty="0">
                <a:solidFill>
                  <a:schemeClr val="tx1"/>
                </a:solidFill>
              </a:rPr>
              <a:t>Сознание</a:t>
            </a:r>
            <a:r>
              <a:rPr lang="ru-RU" sz="3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99992" y="2060848"/>
            <a:ext cx="3744416" cy="14904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Теоретическая ступень (понятие, суждение, умозаключение)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077072"/>
            <a:ext cx="3600400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Эмпирическая ступень (ощущение, восприятие, представление)</a:t>
            </a:r>
          </a:p>
        </p:txBody>
      </p:sp>
      <p:cxnSp>
        <p:nvCxnSpPr>
          <p:cNvPr id="9" name="Прямая со стрелкой 8"/>
          <p:cNvCxnSpPr>
            <a:endCxn id="5" idx="1"/>
          </p:cNvCxnSpPr>
          <p:nvPr/>
        </p:nvCxnSpPr>
        <p:spPr>
          <a:xfrm flipV="1">
            <a:off x="3203848" y="2806080"/>
            <a:ext cx="1296144" cy="1198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1"/>
          </p:cNvCxnSpPr>
          <p:nvPr/>
        </p:nvCxnSpPr>
        <p:spPr>
          <a:xfrm>
            <a:off x="3203848" y="4005064"/>
            <a:ext cx="1368152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496944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228600"/>
            <a:ext cx="7156450" cy="1328738"/>
          </a:xfrm>
        </p:spPr>
        <p:txBody>
          <a:bodyPr/>
          <a:lstStyle/>
          <a:p>
            <a:pPr eaLnBrk="1" hangingPunct="1"/>
            <a:r>
              <a:rPr lang="ru-RU" sz="4000"/>
              <a:t>Возникновение и развитие сознания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idx="1"/>
          </p:nvPr>
        </p:nvSpPr>
        <p:spPr>
          <a:xfrm>
            <a:off x="3491880" y="1700213"/>
            <a:ext cx="5652120" cy="4535487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4000" dirty="0"/>
              <a:t>    Сознание –  это не простое усложнение психической деятельности животных, а результат глубоких изменений, основой которых явился тру</a:t>
            </a:r>
            <a:r>
              <a:rPr lang="ru-RU" sz="3600" dirty="0"/>
              <a:t>д.</a:t>
            </a:r>
          </a:p>
        </p:txBody>
      </p:sp>
      <p:pic>
        <p:nvPicPr>
          <p:cNvPr id="14340" name="Picture 4" descr="mis1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314166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/>
              <a:t>Свойства сознания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1988" y="1628775"/>
            <a:ext cx="7772400" cy="496887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/>
              <a:t>Творческо-активный </a:t>
            </a:r>
          </a:p>
          <a:p>
            <a:pPr eaLnBrk="1" hangingPunct="1">
              <a:buNone/>
            </a:pPr>
            <a:r>
              <a:rPr lang="ru-RU" sz="3600" dirty="0"/>
              <a:t>    характер</a:t>
            </a:r>
          </a:p>
          <a:p>
            <a:pPr eaLnBrk="1" hangingPunct="1"/>
            <a:r>
              <a:rPr lang="ru-RU" sz="3600" dirty="0"/>
              <a:t>Идеальность, наличие </a:t>
            </a:r>
          </a:p>
          <a:p>
            <a:pPr eaLnBrk="1" hangingPunct="1">
              <a:buNone/>
            </a:pPr>
            <a:r>
              <a:rPr lang="ru-RU" sz="3600" dirty="0"/>
              <a:t>    интеллектуальных схем</a:t>
            </a:r>
          </a:p>
          <a:p>
            <a:r>
              <a:rPr lang="ru-RU" sz="3600" dirty="0"/>
              <a:t>Способно отражать само </a:t>
            </a:r>
          </a:p>
          <a:p>
            <a:pPr>
              <a:buNone/>
            </a:pPr>
            <a:r>
              <a:rPr lang="ru-RU" sz="3600" dirty="0"/>
              <a:t>    себя   (самосознание)</a:t>
            </a:r>
          </a:p>
        </p:txBody>
      </p:sp>
      <p:pic>
        <p:nvPicPr>
          <p:cNvPr id="4" name="Picture 6" descr="iCACIUW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628800"/>
            <a:ext cx="291581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3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33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eaLnBrk="1" hangingPunct="1"/>
            <a:r>
              <a:rPr lang="ru-RU" dirty="0"/>
              <a:t>Свойства сознания</a:t>
            </a:r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5536" y="1340768"/>
            <a:ext cx="8229600" cy="4958011"/>
          </a:xfrm>
        </p:spPr>
        <p:txBody>
          <a:bodyPr/>
          <a:lstStyle/>
          <a:p>
            <a:pPr eaLnBrk="1" hangingPunct="1"/>
            <a:r>
              <a:rPr lang="ru-RU" sz="3600" dirty="0"/>
              <a:t>Способность к коммуникации при помощи знаковых систем</a:t>
            </a:r>
          </a:p>
          <a:p>
            <a:pPr eaLnBrk="1" hangingPunct="1"/>
            <a:r>
              <a:rPr lang="ru-RU" sz="3600" dirty="0"/>
              <a:t>Способность контролировать свои поведенческие состояния</a:t>
            </a:r>
          </a:p>
          <a:p>
            <a:pPr eaLnBrk="1" hangingPunct="1"/>
            <a:endParaRPr lang="ru-RU" sz="3600" dirty="0"/>
          </a:p>
        </p:txBody>
      </p:sp>
      <p:pic>
        <p:nvPicPr>
          <p:cNvPr id="237575" name="Picture 7" descr="iCA9A937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437112"/>
            <a:ext cx="324008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7576" name="Picture 8" descr="Book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149080"/>
            <a:ext cx="2871788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75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75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/>
              <a:t>Свойства сознания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Материальный субстрат – головной мозг</a:t>
            </a:r>
          </a:p>
        </p:txBody>
      </p:sp>
      <p:pic>
        <p:nvPicPr>
          <p:cNvPr id="6148" name="Picture 11" descr="iCAE4TDY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3644900"/>
            <a:ext cx="3529012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12"/>
          <p:cNvSpPr txBox="1">
            <a:spLocks noChangeArrowheads="1"/>
          </p:cNvSpPr>
          <p:nvPr/>
        </p:nvSpPr>
        <p:spPr bwMode="auto">
          <a:xfrm>
            <a:off x="6012160" y="3068960"/>
            <a:ext cx="23042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/>
              <a:t>Нервная клетка</a:t>
            </a:r>
          </a:p>
        </p:txBody>
      </p:sp>
      <p:pic>
        <p:nvPicPr>
          <p:cNvPr id="8" name="Содержимое 7" descr="http://im8-tub-ru.yandex.net/i?id=145115872-06-72&amp;n=17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44823"/>
            <a:ext cx="4038600" cy="388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2. Сознание и бессознательное</a:t>
            </a:r>
            <a:br>
              <a:rPr lang="ru-RU" dirty="0"/>
            </a:br>
            <a:endParaRPr lang="ru-RU" dirty="0"/>
          </a:p>
        </p:txBody>
      </p:sp>
      <p:pic>
        <p:nvPicPr>
          <p:cNvPr id="50179" name="Picture 2" descr="C:\Documents and Settings\Nata\Мои документы\Мои рисунки\200px-%D0%A4%D1%80%D0%B5%D0%B9%D0%B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3960440" cy="4536504"/>
          </a:xfrm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400" dirty="0"/>
              <a:t>     </a:t>
            </a:r>
            <a:r>
              <a:rPr lang="ru-RU" sz="4400" b="1" dirty="0"/>
              <a:t>З.Фрейд</a:t>
            </a:r>
          </a:p>
          <a:p>
            <a:pPr>
              <a:buNone/>
            </a:pPr>
            <a:r>
              <a:rPr lang="ru-RU" sz="4400" dirty="0"/>
              <a:t>     (1856-1939)</a:t>
            </a:r>
          </a:p>
          <a:p>
            <a:pPr>
              <a:buNone/>
            </a:pPr>
            <a:r>
              <a:rPr lang="ru-RU" sz="4400" dirty="0"/>
              <a:t>  «Сознание не является хозяином в собственном доме»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В работе «Я и Оно» Фрейд выделяет в структуре психики три компонента</a:t>
            </a:r>
          </a:p>
        </p:txBody>
      </p:sp>
      <p:sp>
        <p:nvSpPr>
          <p:cNvPr id="5427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ru-RU" dirty="0"/>
              <a:t> </a:t>
            </a:r>
            <a:r>
              <a:rPr lang="ru-RU" sz="2800" b="1" dirty="0"/>
              <a:t>Оно (Ид) </a:t>
            </a:r>
            <a:r>
              <a:rPr lang="ru-RU" sz="2800" dirty="0"/>
              <a:t>- бессознательные влечения (принцип удовольствия)</a:t>
            </a:r>
          </a:p>
          <a:p>
            <a:pPr eaLnBrk="1" hangingPunct="1"/>
            <a:endParaRPr lang="ru-RU" sz="2800" dirty="0"/>
          </a:p>
          <a:p>
            <a:pPr eaLnBrk="1" hangingPunct="1"/>
            <a:r>
              <a:rPr lang="ru-RU" sz="2800" b="1" dirty="0"/>
              <a:t>Я (Эго) </a:t>
            </a:r>
            <a:r>
              <a:rPr lang="ru-RU" sz="2800" dirty="0"/>
              <a:t>– Сознание (принцип реальности)</a:t>
            </a:r>
          </a:p>
          <a:p>
            <a:pPr eaLnBrk="1" hangingPunct="1"/>
            <a:endParaRPr lang="ru-RU" sz="2800" dirty="0"/>
          </a:p>
          <a:p>
            <a:pPr eaLnBrk="1" hangingPunct="1"/>
            <a:r>
              <a:rPr lang="ru-RU" sz="2800" b="1" dirty="0"/>
              <a:t>Сверх-Я (Суперэго)- </a:t>
            </a:r>
            <a:r>
              <a:rPr lang="ru-RU" sz="2800" dirty="0"/>
              <a:t>формируется в процессе усвоения человеком социальных норм</a:t>
            </a:r>
          </a:p>
          <a:p>
            <a:pPr marL="0" indent="0" eaLnBrk="1" hangingPunct="1">
              <a:buNone/>
            </a:pPr>
            <a:r>
              <a:rPr lang="ru-RU" sz="2800" dirty="0"/>
              <a:t>    (отеческие догмы, традиции, совесть…)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Сознание и бессознательное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b="1" dirty="0"/>
          </a:p>
          <a:p>
            <a:r>
              <a:rPr lang="ru-RU" sz="3600" b="1" dirty="0"/>
              <a:t>ОНО= Эрос + </a:t>
            </a:r>
            <a:r>
              <a:rPr lang="ru-RU" sz="3600" b="1" dirty="0" err="1"/>
              <a:t>Танатос</a:t>
            </a:r>
            <a:endParaRPr lang="ru-RU" sz="3600" b="1" dirty="0"/>
          </a:p>
          <a:p>
            <a:r>
              <a:rPr lang="ru-RU" b="1" dirty="0" err="1"/>
              <a:t>Либи́до</a:t>
            </a:r>
            <a:r>
              <a:rPr lang="ru-RU" dirty="0"/>
              <a:t>  (</a:t>
            </a:r>
            <a:r>
              <a:rPr lang="ru-RU" dirty="0">
                <a:hlinkClick r:id="rId2" action="ppaction://hlinkfile" tooltip="Латинский язык"/>
              </a:rPr>
              <a:t>лат.</a:t>
            </a:r>
            <a:r>
              <a:rPr lang="ru-RU" dirty="0"/>
              <a:t> </a:t>
            </a:r>
            <a:r>
              <a:rPr lang="en-US" i="1" dirty="0"/>
              <a:t>L</a:t>
            </a:r>
            <a:r>
              <a:rPr lang="ru-RU" i="1" dirty="0" err="1"/>
              <a:t>ibido</a:t>
            </a:r>
            <a:r>
              <a:rPr lang="ru-RU" dirty="0"/>
              <a:t> - влечение, желание, страсть, стремление) —  энергия влечения ко всему тому, что охватывается словом «любовь»: половая любовь, себялюбие (нарциссизм), любовь к родителям и детям, всеобщее человеколюбие и т. Д.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Сознание и бессознательное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Задача человека – осмыслить существование сил «</a:t>
            </a:r>
            <a:r>
              <a:rPr lang="ru-RU" sz="4400" dirty="0" err="1"/>
              <a:t>Сверх-Я</a:t>
            </a:r>
            <a:r>
              <a:rPr lang="ru-RU" sz="4400" dirty="0"/>
              <a:t>» и «Оно» и установить между ними баланс.</a:t>
            </a:r>
          </a:p>
          <a:p>
            <a:pPr>
              <a:buNone/>
            </a:pPr>
            <a:endParaRPr lang="ru-RU" sz="4400" dirty="0"/>
          </a:p>
          <a:p>
            <a:pPr>
              <a:buNone/>
            </a:pPr>
            <a:r>
              <a:rPr lang="ru-RU" sz="4400" dirty="0"/>
              <a:t>  (метод свободных ассоциаций)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Сознание и бессознательное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Сны – это попытка разрядить эмоциональное напряжение, мешающее ощущению полного покоя.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dirty="0"/>
              <a:t>2. Сознание и бессознательное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58371" name="Picture 2" descr="C:\Documents and Settings\Nata\Мои документы\Мои рисунки\Carl-Jung-mo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772816"/>
            <a:ext cx="3240360" cy="439248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Карл-Густав Юнг</a:t>
            </a:r>
          </a:p>
          <a:p>
            <a:pPr>
              <a:buNone/>
            </a:pPr>
            <a:r>
              <a:rPr lang="ru-RU" sz="4000" dirty="0"/>
              <a:t>     (1875-1961 гг.) </a:t>
            </a:r>
          </a:p>
          <a:p>
            <a:pPr>
              <a:buNone/>
            </a:pPr>
            <a:r>
              <a:rPr lang="ru-RU" sz="3600" dirty="0"/>
              <a:t>    Учение о коллективном бессознательном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Структура личности по Юнгу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Сознание и бессознательное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Архетипы</a:t>
            </a:r>
            <a:r>
              <a:rPr lang="ru-RU" dirty="0"/>
              <a:t> - универсальные изначальные врождённые психические структуры, составляющие содержание коллективного бессознательного и являемые в образах и мотивах сновидений. </a:t>
            </a:r>
          </a:p>
          <a:p>
            <a:r>
              <a:rPr lang="ru-RU" b="1" dirty="0"/>
              <a:t>Импринтин</a:t>
            </a:r>
            <a:r>
              <a:rPr lang="ru-RU" dirty="0"/>
              <a:t>г- приведение в действие внешними стимулами врожденного коллективного поведения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268760"/>
            <a:ext cx="4313237" cy="527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5003800" y="1268760"/>
            <a:ext cx="3384550" cy="496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400" dirty="0">
                <a:solidFill>
                  <a:schemeClr val="tx2"/>
                </a:solidFill>
              </a:rPr>
              <a:t>«физическая и психическая реальности имеют неразрывную взаимосвязь и являются лишь частными случаями еще мало осмысленной в своей многомерной сложности интегральной космической Реальности»</a:t>
            </a:r>
          </a:p>
          <a:p>
            <a:pPr algn="r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ru-RU" sz="2400" dirty="0">
                <a:solidFill>
                  <a:schemeClr val="tx2"/>
                </a:solidFill>
              </a:rPr>
              <a:t>   </a:t>
            </a:r>
            <a:r>
              <a:rPr lang="ru-RU" sz="2400" dirty="0" err="1">
                <a:solidFill>
                  <a:schemeClr val="tx2"/>
                </a:solidFill>
              </a:rPr>
              <a:t>С.Р.Аблеев</a:t>
            </a:r>
            <a:endParaRPr lang="uk-UA" sz="2400" dirty="0">
              <a:solidFill>
                <a:schemeClr val="tx2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/>
              <a:t>3. Нетрадиционные концепции сознания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</TotalTime>
  <Words>742</Words>
  <Application>Microsoft Office PowerPoint</Application>
  <PresentationFormat>Экран (4:3)</PresentationFormat>
  <Paragraphs>125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Wingdings</vt:lpstr>
      <vt:lpstr>Тема Office</vt:lpstr>
      <vt:lpstr> СОЗНАНИЕ 1. Проблема сознания в истории философии 2. Сознание и бессознательное 3. Нетрадиционные концепции сознания  </vt:lpstr>
      <vt:lpstr>1. 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Проблема сознания в истории философии</vt:lpstr>
      <vt:lpstr>Раздражимость микроорганизмов и растений</vt:lpstr>
      <vt:lpstr>Чувствительность животных</vt:lpstr>
      <vt:lpstr>Элементарная психика высших животных (собаки, дельфины)</vt:lpstr>
      <vt:lpstr>Социально-психическая форма отражения (сознание)</vt:lpstr>
      <vt:lpstr>Презентация PowerPoint</vt:lpstr>
      <vt:lpstr>Возникновение и развитие сознания</vt:lpstr>
      <vt:lpstr>Свойства сознания</vt:lpstr>
      <vt:lpstr>Свойства сознания</vt:lpstr>
      <vt:lpstr>Свойства сознания</vt:lpstr>
      <vt:lpstr>2. Сознание и бессознательное </vt:lpstr>
      <vt:lpstr>В работе «Я и Оно» Фрейд выделяет в структуре психики три компонента</vt:lpstr>
      <vt:lpstr>2. Сознание и бессознательное</vt:lpstr>
      <vt:lpstr>2. Сознание и бессознательное</vt:lpstr>
      <vt:lpstr>2. Сознание и бессознательное</vt:lpstr>
      <vt:lpstr>2. Сознание и бессознательное </vt:lpstr>
      <vt:lpstr>Структура личности по Юнгу</vt:lpstr>
      <vt:lpstr>2. Сознание и бессознательное</vt:lpstr>
      <vt:lpstr>3. Нетрадиционные концепции сознания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Макаренко Н И</dc:creator>
  <cp:lastModifiedBy>Каримов</cp:lastModifiedBy>
  <cp:revision>43</cp:revision>
  <dcterms:created xsi:type="dcterms:W3CDTF">2012-10-15T05:01:25Z</dcterms:created>
  <dcterms:modified xsi:type="dcterms:W3CDTF">2026-07-13T06:26:18Z</dcterms:modified>
</cp:coreProperties>
</file>