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311" r:id="rId2"/>
    <p:sldId id="256" r:id="rId3"/>
    <p:sldId id="257" r:id="rId4"/>
    <p:sldId id="258" r:id="rId5"/>
    <p:sldId id="259" r:id="rId6"/>
    <p:sldId id="260" r:id="rId7"/>
    <p:sldId id="261" r:id="rId8"/>
    <p:sldId id="262" r:id="rId9"/>
    <p:sldId id="263" r:id="rId10"/>
    <p:sldId id="264" r:id="rId11"/>
    <p:sldId id="266" r:id="rId12"/>
    <p:sldId id="267" r:id="rId13"/>
    <p:sldId id="268" r:id="rId14"/>
    <p:sldId id="312"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9900"/>
    <a:srgbClr val="FFFF99"/>
    <a:srgbClr val="FF3300"/>
    <a:srgbClr val="FF9999"/>
    <a:srgbClr val="CC66FF"/>
    <a:srgbClr val="A1EFDC"/>
    <a:srgbClr val="99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104" y="-7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pPr>
              <a:defRPr/>
            </a:pPr>
            <a:fld id="{C64B0E83-0E85-43B3-8A8E-636219F77681}" type="datetimeFigureOut">
              <a:rPr lang="ru-RU" smtClean="0"/>
              <a:pPr>
                <a:defRPr/>
              </a:pPr>
              <a:t>05.04.2011</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pPr>
              <a:defRPr/>
            </a:pPr>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pPr>
              <a:defRPr/>
            </a:pPr>
            <a:fld id="{809BB197-0136-4A44-95D0-186FFEEFA498}"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018D7DAE-EABA-4ABE-B98B-9C8735F61B1C}" type="datetimeFigureOut">
              <a:rPr lang="ru-RU" smtClean="0"/>
              <a:pPr>
                <a:defRPr/>
              </a:pPr>
              <a:t>05.04.2011</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6B7A4CBE-AD03-4FB8-A686-898F0BA18FD8}"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pPr>
              <a:defRPr/>
            </a:pPr>
            <a:fld id="{2DF5A078-D78C-40AB-AA64-CC789E0DB259}" type="datetimeFigureOut">
              <a:rPr lang="ru-RU" smtClean="0"/>
              <a:pPr>
                <a:defRPr/>
              </a:pPr>
              <a:t>05.04.2011</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pPr>
              <a:defRPr/>
            </a:pPr>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pPr>
              <a:defRPr/>
            </a:pPr>
            <a:fld id="{16DA4AED-2BE6-4110-B906-A33670D76D09}"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9B5FCACA-CD04-425A-9346-C4EF578004A8}" type="datetimeFigureOut">
              <a:rPr lang="ru-RU" smtClean="0"/>
              <a:pPr>
                <a:defRPr/>
              </a:pPr>
              <a:t>05.04.2011</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481DF5D3-7A21-418B-B8D0-8FA7045A8C8E}"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EDABB89C-5291-4DC5-B93A-6B6F4278ED95}" type="datetimeFigureOut">
              <a:rPr lang="ru-RU" smtClean="0"/>
              <a:pPr>
                <a:defRPr/>
              </a:pPr>
              <a:t>05.04.2011</a:t>
            </a:fld>
            <a:endParaRPr lang="ru-RU"/>
          </a:p>
        </p:txBody>
      </p:sp>
      <p:sp>
        <p:nvSpPr>
          <p:cNvPr id="8" name="Нижний колонтитул 7"/>
          <p:cNvSpPr>
            <a:spLocks noGrp="1"/>
          </p:cNvSpPr>
          <p:nvPr>
            <p:ph type="ftr" sz="quarter" idx="11"/>
          </p:nvPr>
        </p:nvSpPr>
        <p:spPr/>
        <p:txBody>
          <a:bodyPr/>
          <a:lstStyle>
            <a:extLst/>
          </a:lstStyle>
          <a:p>
            <a:pPr>
              <a:defRPr/>
            </a:pPr>
            <a:endParaRPr lang="ru-RU"/>
          </a:p>
        </p:txBody>
      </p:sp>
      <p:sp>
        <p:nvSpPr>
          <p:cNvPr id="9" name="Номер слайда 8"/>
          <p:cNvSpPr>
            <a:spLocks noGrp="1"/>
          </p:cNvSpPr>
          <p:nvPr>
            <p:ph type="sldNum" sz="quarter" idx="12"/>
          </p:nvPr>
        </p:nvSpPr>
        <p:spPr/>
        <p:txBody>
          <a:bodyPr/>
          <a:lstStyle>
            <a:extLst/>
          </a:lstStyle>
          <a:p>
            <a:pPr>
              <a:defRPr/>
            </a:pPr>
            <a:fld id="{2CEDA1CC-E8FF-49D8-A04C-61A7011E0333}"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pPr>
              <a:defRPr/>
            </a:pPr>
            <a:fld id="{F0578C2F-13ED-40BA-B147-9C955A52A9B6}" type="datetimeFigureOut">
              <a:rPr lang="ru-RU" smtClean="0"/>
              <a:pPr>
                <a:defRPr/>
              </a:pPr>
              <a:t>05.04.2011</a:t>
            </a:fld>
            <a:endParaRPr lang="ru-RU"/>
          </a:p>
        </p:txBody>
      </p:sp>
      <p:sp>
        <p:nvSpPr>
          <p:cNvPr id="4" name="Нижний колонтитул 3"/>
          <p:cNvSpPr>
            <a:spLocks noGrp="1"/>
          </p:cNvSpPr>
          <p:nvPr>
            <p:ph type="ftr" sz="quarter" idx="11"/>
          </p:nvPr>
        </p:nvSpPr>
        <p:spPr/>
        <p:txBody>
          <a:bodyPr/>
          <a:lstStyle>
            <a:extLst/>
          </a:lstStyle>
          <a:p>
            <a:pPr>
              <a:defRPr/>
            </a:pPr>
            <a:endParaRPr lang="ru-RU"/>
          </a:p>
        </p:txBody>
      </p:sp>
      <p:sp>
        <p:nvSpPr>
          <p:cNvPr id="5" name="Номер слайда 4"/>
          <p:cNvSpPr>
            <a:spLocks noGrp="1"/>
          </p:cNvSpPr>
          <p:nvPr>
            <p:ph type="sldNum" sz="quarter" idx="12"/>
          </p:nvPr>
        </p:nvSpPr>
        <p:spPr/>
        <p:txBody>
          <a:bodyPr/>
          <a:lstStyle>
            <a:extLst/>
          </a:lstStyle>
          <a:p>
            <a:pPr>
              <a:defRPr/>
            </a:pPr>
            <a:fld id="{6C8DF342-BBBF-4DFB-AFAD-AAC227ACE5EC}"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pPr>
              <a:defRPr/>
            </a:pPr>
            <a:fld id="{3E18D872-A2D2-42BD-B535-E06DF6FB4C0D}" type="datetimeFigureOut">
              <a:rPr lang="ru-RU" smtClean="0"/>
              <a:pPr>
                <a:defRPr/>
              </a:pPr>
              <a:t>05.04.2011</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pPr>
              <a:defRPr/>
            </a:pPr>
            <a:endParaRPr lang="ru-RU"/>
          </a:p>
        </p:txBody>
      </p:sp>
      <p:sp>
        <p:nvSpPr>
          <p:cNvPr id="4" name="Номер слайда 3"/>
          <p:cNvSpPr>
            <a:spLocks noGrp="1"/>
          </p:cNvSpPr>
          <p:nvPr>
            <p:ph type="sldNum" sz="quarter" idx="12"/>
          </p:nvPr>
        </p:nvSpPr>
        <p:spPr/>
        <p:txBody>
          <a:bodyPr/>
          <a:lstStyle>
            <a:extLst/>
          </a:lstStyle>
          <a:p>
            <a:pPr>
              <a:defRPr/>
            </a:pPr>
            <a:fld id="{73B9B6E2-89A1-4F28-BC29-8C719FDFC8DF}"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363BB801-5518-4D30-91D2-98103DFD2B69}" type="datetimeFigureOut">
              <a:rPr lang="ru-RU" smtClean="0"/>
              <a:pPr>
                <a:defRPr/>
              </a:pPr>
              <a:t>05.04.2011</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AF9B2D9F-9456-4DA0-AAFD-59843C1411D4}"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pPr>
              <a:defRPr/>
            </a:pPr>
            <a:fld id="{A9A912EE-0A60-4652-B4C9-78784641CCB0}" type="datetimeFigureOut">
              <a:rPr lang="ru-RU" smtClean="0"/>
              <a:pPr>
                <a:defRPr/>
              </a:pPr>
              <a:t>05.04.2011</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6B5796A6-022F-4E95-8815-9B30D428A2ED}" type="slidenum">
              <a:rPr lang="ru-RU" smtClean="0"/>
              <a:pPr>
                <a:defRPr/>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F16A9540-0003-44C1-BBA7-9291BC11A256}" type="datetimeFigureOut">
              <a:rPr lang="ru-RU" smtClean="0"/>
              <a:pPr>
                <a:defRPr/>
              </a:pPr>
              <a:t>05.04.2011</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C4169ABF-CC56-4C63-874A-C7245D0A73C1}"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pPr>
              <a:defRPr/>
            </a:pPr>
            <a:fld id="{56B21C36-8920-4580-B7C9-DCBCC02B0F2C}" type="datetimeFigureOut">
              <a:rPr lang="ru-RU" smtClean="0"/>
              <a:pPr>
                <a:defRPr/>
              </a:pPr>
              <a:t>05.04.2011</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pPr>
              <a:defRPr/>
            </a:pPr>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pPr>
              <a:defRPr/>
            </a:pPr>
            <a:fld id="{5372E42D-3E70-47FD-99AF-7175F4068BD2}"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pPr>
              <a:defRPr/>
            </a:pPr>
            <a:fld id="{A97CA5DD-1579-4A98-8FAC-1F6C100DB125}" type="datetimeFigureOut">
              <a:rPr lang="ru-RU" smtClean="0"/>
              <a:pPr>
                <a:defRPr/>
              </a:pPr>
              <a:t>05.04.2011</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pPr>
              <a:defRPr/>
            </a:pPr>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pPr>
              <a:defRPr/>
            </a:pPr>
            <a:fld id="{B831A6EB-13EA-4A6C-98FF-43643F8D989F}"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1928813" y="428625"/>
            <a:ext cx="2430462" cy="2857500"/>
          </a:xfrm>
          <a:prstGeom prst="rect">
            <a:avLst/>
          </a:prstGeom>
          <a:noFill/>
          <a:ln w="9525">
            <a:noFill/>
            <a:miter lim="800000"/>
            <a:headEnd/>
            <a:tailEnd/>
          </a:ln>
        </p:spPr>
      </p:pic>
      <p:sp>
        <p:nvSpPr>
          <p:cNvPr id="6" name="Прямоугольник 5"/>
          <p:cNvSpPr/>
          <p:nvPr/>
        </p:nvSpPr>
        <p:spPr>
          <a:xfrm>
            <a:off x="4429124" y="1000108"/>
            <a:ext cx="4504758" cy="1754326"/>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r>
              <a:rPr lang="ru-RU" sz="5400" b="1" dirty="0">
                <a:ln/>
                <a:solidFill>
                  <a:schemeClr val="accent1">
                    <a:lumMod val="75000"/>
                  </a:schemeClr>
                </a:solidFill>
                <a:latin typeface="+mn-lt"/>
                <a:cs typeface="+mn-cs"/>
              </a:rPr>
              <a:t>Философия</a:t>
            </a:r>
          </a:p>
          <a:p>
            <a:pPr algn="ctr" fontAlgn="auto">
              <a:spcBef>
                <a:spcPts val="0"/>
              </a:spcBef>
              <a:spcAft>
                <a:spcPts val="0"/>
              </a:spcAft>
              <a:defRPr/>
            </a:pPr>
            <a:r>
              <a:rPr lang="ru-RU" sz="5400" b="1" dirty="0">
                <a:ln/>
                <a:solidFill>
                  <a:schemeClr val="accent1">
                    <a:lumMod val="75000"/>
                  </a:schemeClr>
                </a:solidFill>
                <a:latin typeface="+mn-lt"/>
                <a:cs typeface="+mn-cs"/>
              </a:rPr>
              <a:t> сознания</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42976" y="1643050"/>
            <a:ext cx="6786610" cy="397031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fontAlgn="auto">
              <a:spcBef>
                <a:spcPts val="0"/>
              </a:spcBef>
              <a:spcAft>
                <a:spcPts val="0"/>
              </a:spcAft>
              <a:defRPr/>
            </a:pPr>
            <a:r>
              <a:rPr lang="ru-RU" sz="3600" dirty="0" err="1"/>
              <a:t>Филосо́фия</a:t>
            </a:r>
            <a:r>
              <a:rPr lang="ru-RU" sz="3600" dirty="0"/>
              <a:t> </a:t>
            </a:r>
            <a:r>
              <a:rPr lang="ru-RU" sz="3600" dirty="0" err="1"/>
              <a:t>созна́ния</a:t>
            </a:r>
            <a:r>
              <a:rPr lang="ru-RU" sz="3600" dirty="0"/>
              <a:t> — философская дисциплина, предметом изучения которой является природа сознания, а также соотношение сознания и физической реальности (тела).</a:t>
            </a:r>
          </a:p>
        </p:txBody>
      </p:sp>
      <p:sp>
        <p:nvSpPr>
          <p:cNvPr id="4" name="Прямоугольник 3"/>
          <p:cNvSpPr/>
          <p:nvPr/>
        </p:nvSpPr>
        <p:spPr>
          <a:xfrm>
            <a:off x="357158" y="214290"/>
            <a:ext cx="8359981" cy="923330"/>
          </a:xfrm>
          <a:prstGeom prst="rect">
            <a:avLst/>
          </a:prstGeom>
          <a:noFill/>
        </p:spPr>
        <p:txBody>
          <a:bodyPr wrap="none">
            <a:spAutoFit/>
          </a:bodyPr>
          <a:lstStyle/>
          <a:p>
            <a:pPr algn="ctr" fontAlgn="auto">
              <a:spcBef>
                <a:spcPts val="0"/>
              </a:spcBef>
              <a:spcAft>
                <a:spcPts val="0"/>
              </a:spcAft>
              <a:defRPr/>
            </a:pPr>
            <a:r>
              <a:rPr lang="ru-RU" sz="5400" b="1" dirty="0" err="1">
                <a:ln w="10541" cmpd="sng">
                  <a:solidFill>
                    <a:srgbClr val="7D7D7D">
                      <a:tint val="100000"/>
                      <a:shade val="100000"/>
                      <a:satMod val="110000"/>
                    </a:srgbClr>
                  </a:solidFill>
                  <a:prstDash val="solid"/>
                </a:ln>
                <a:solidFill>
                  <a:schemeClr val="accent1">
                    <a:lumMod val="60000"/>
                    <a:lumOff val="40000"/>
                  </a:schemeClr>
                </a:solidFill>
                <a:latin typeface="+mn-lt"/>
                <a:cs typeface="+mn-cs"/>
              </a:rPr>
              <a:t>Филосо́фия</a:t>
            </a:r>
            <a:r>
              <a:rPr lang="ru-RU" sz="5400" b="1" dirty="0">
                <a:ln w="10541" cmpd="sng">
                  <a:solidFill>
                    <a:srgbClr val="7D7D7D">
                      <a:tint val="100000"/>
                      <a:shade val="100000"/>
                      <a:satMod val="110000"/>
                    </a:srgbClr>
                  </a:solidFill>
                  <a:prstDash val="solid"/>
                </a:ln>
                <a:solidFill>
                  <a:schemeClr val="accent1">
                    <a:lumMod val="60000"/>
                    <a:lumOff val="40000"/>
                  </a:schemeClr>
                </a:solidFill>
                <a:latin typeface="+mn-lt"/>
                <a:cs typeface="+mn-cs"/>
              </a:rPr>
              <a:t> </a:t>
            </a:r>
            <a:r>
              <a:rPr lang="ru-RU" sz="5400" b="1" dirty="0" err="1">
                <a:ln w="10541" cmpd="sng">
                  <a:solidFill>
                    <a:srgbClr val="7D7D7D">
                      <a:tint val="100000"/>
                      <a:shade val="100000"/>
                      <a:satMod val="110000"/>
                    </a:srgbClr>
                  </a:solidFill>
                  <a:prstDash val="solid"/>
                </a:ln>
                <a:solidFill>
                  <a:schemeClr val="accent1">
                    <a:lumMod val="60000"/>
                    <a:lumOff val="40000"/>
                  </a:schemeClr>
                </a:solidFill>
                <a:latin typeface="+mn-lt"/>
                <a:cs typeface="+mn-cs"/>
              </a:rPr>
              <a:t>созна́ния</a:t>
            </a:r>
            <a:r>
              <a:rPr lang="ru-RU" sz="5400" b="1" dirty="0">
                <a:ln w="10541" cmpd="sng">
                  <a:solidFill>
                    <a:srgbClr val="7D7D7D">
                      <a:tint val="100000"/>
                      <a:shade val="100000"/>
                      <a:satMod val="110000"/>
                    </a:srgbClr>
                  </a:solidFill>
                  <a:prstDash val="solid"/>
                </a:ln>
                <a:solidFill>
                  <a:schemeClr val="accent1">
                    <a:lumMod val="60000"/>
                    <a:lumOff val="40000"/>
                  </a:schemeClr>
                </a:solidFill>
                <a:latin typeface="+mn-lt"/>
                <a:cs typeface="+mn-cs"/>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Прямоугольник 1"/>
          <p:cNvSpPr>
            <a:spLocks noChangeArrowheads="1"/>
          </p:cNvSpPr>
          <p:nvPr/>
        </p:nvSpPr>
        <p:spPr bwMode="auto">
          <a:xfrm>
            <a:off x="1214438" y="1643063"/>
            <a:ext cx="6786562" cy="5262562"/>
          </a:xfrm>
          <a:prstGeom prst="rect">
            <a:avLst/>
          </a:prstGeom>
          <a:noFill/>
          <a:ln w="9525">
            <a:noFill/>
            <a:miter lim="800000"/>
            <a:headEnd/>
            <a:tailEnd/>
          </a:ln>
        </p:spPr>
        <p:txBody>
          <a:bodyPr>
            <a:spAutoFit/>
          </a:bodyPr>
          <a:lstStyle/>
          <a:p>
            <a:r>
              <a:rPr lang="ru-RU" sz="2400">
                <a:latin typeface="Century Schoolbook" pitchFamily="18" charset="0"/>
              </a:rPr>
              <a:t>В XIX веке Артур Шопенгауэр назвал сознание «загвоздкой Вселенной», намекая на то, что тайна сознания остается самым темным местом во всем корпусе (собрании) человеческого знания. В XX веке философия сознания становится одним из самых популярных направлений исследований, ежегодно по этой теме выходит огромное количество литературы. Современный американский философ Ричард Рорти даже заявил, что по его мнению, философия сознания сегодня является единственной действительно полезной философской дисциплиной.</a:t>
            </a:r>
          </a:p>
        </p:txBody>
      </p:sp>
      <p:sp>
        <p:nvSpPr>
          <p:cNvPr id="3" name="Прямоугольник 2"/>
          <p:cNvSpPr/>
          <p:nvPr/>
        </p:nvSpPr>
        <p:spPr>
          <a:xfrm>
            <a:off x="2714612" y="357166"/>
            <a:ext cx="3345789" cy="923330"/>
          </a:xfrm>
          <a:prstGeom prst="rect">
            <a:avLst/>
          </a:prstGeom>
          <a:noFill/>
        </p:spPr>
        <p:txBody>
          <a:bodyPr wrap="none">
            <a:spAutoFit/>
          </a:bodyPr>
          <a:lstStyle/>
          <a:p>
            <a:pPr algn="ctr" fontAlgn="auto">
              <a:spcBef>
                <a:spcPts val="0"/>
              </a:spcBef>
              <a:spcAft>
                <a:spcPts val="0"/>
              </a:spcAft>
              <a:defRPr/>
            </a:pPr>
            <a:r>
              <a:rPr lang="ru-RU" sz="54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mn-lt"/>
                <a:cs typeface="+mn-cs"/>
              </a:rPr>
              <a:t>История</a:t>
            </a:r>
          </a:p>
        </p:txBody>
      </p:sp>
      <p:sp>
        <p:nvSpPr>
          <p:cNvPr id="4" name="Прямоугольник 3"/>
          <p:cNvSpPr/>
          <p:nvPr/>
        </p:nvSpPr>
        <p:spPr>
          <a:xfrm>
            <a:off x="285720" y="1357298"/>
            <a:ext cx="954107" cy="923330"/>
          </a:xfrm>
          <a:prstGeom prst="rect">
            <a:avLst/>
          </a:prstGeom>
          <a:noFill/>
        </p:spPr>
        <p:txBody>
          <a:bodyPr wrap="none">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cs typeface="+mn-cs"/>
              </a:rPr>
              <a:t>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Прямоугольник 1"/>
          <p:cNvSpPr>
            <a:spLocks noChangeArrowheads="1"/>
          </p:cNvSpPr>
          <p:nvPr/>
        </p:nvSpPr>
        <p:spPr bwMode="auto">
          <a:xfrm>
            <a:off x="1071563" y="928688"/>
            <a:ext cx="6786562" cy="5632450"/>
          </a:xfrm>
          <a:prstGeom prst="rect">
            <a:avLst/>
          </a:prstGeom>
          <a:noFill/>
          <a:ln w="9525">
            <a:noFill/>
            <a:miter lim="800000"/>
            <a:headEnd/>
            <a:tailEnd/>
          </a:ln>
        </p:spPr>
        <p:txBody>
          <a:bodyPr>
            <a:spAutoFit/>
          </a:bodyPr>
          <a:lstStyle/>
          <a:p>
            <a:r>
              <a:rPr lang="ru-RU" sz="2400">
                <a:latin typeface="Century Schoolbook" pitchFamily="18" charset="0"/>
              </a:rPr>
              <a:t>Проблематика философии сознания восходит к Античности. Платон и Аристотель являются предшественниками современных дуалистов, поскольку считали, что разум существует как отдельная от материи онтологическая реальность. У истоков традиции монизма стоит другой греческий философ, Парменид, утверждавший, что бытие и мышление едины. Сознание становится важнейшим объектом изучения философов в Новое время, в концепциях Декарта, Спинозы, Локка и Юма. Сегодня философия сознания развивается в основном в рамках аналитической философии.</a:t>
            </a:r>
          </a:p>
        </p:txBody>
      </p:sp>
      <p:sp>
        <p:nvSpPr>
          <p:cNvPr id="3" name="Прямоугольник 2"/>
          <p:cNvSpPr/>
          <p:nvPr/>
        </p:nvSpPr>
        <p:spPr>
          <a:xfrm>
            <a:off x="214282" y="785794"/>
            <a:ext cx="952505" cy="923330"/>
          </a:xfrm>
          <a:prstGeom prst="rect">
            <a:avLst/>
          </a:prstGeom>
          <a:noFill/>
        </p:spPr>
        <p:txBody>
          <a:bodyPr wrap="none">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cs typeface="+mn-cs"/>
              </a:rPr>
              <a:t>б)</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Прямоугольник 1"/>
          <p:cNvSpPr>
            <a:spLocks noChangeArrowheads="1"/>
          </p:cNvSpPr>
          <p:nvPr/>
        </p:nvSpPr>
        <p:spPr bwMode="auto">
          <a:xfrm>
            <a:off x="1071563" y="571500"/>
            <a:ext cx="7143750" cy="4524375"/>
          </a:xfrm>
          <a:prstGeom prst="rect">
            <a:avLst/>
          </a:prstGeom>
          <a:noFill/>
          <a:ln w="9525">
            <a:noFill/>
            <a:miter lim="800000"/>
            <a:headEnd/>
            <a:tailEnd/>
          </a:ln>
        </p:spPr>
        <p:txBody>
          <a:bodyPr>
            <a:spAutoFit/>
          </a:bodyPr>
          <a:lstStyle/>
          <a:p>
            <a:r>
              <a:rPr lang="ru-RU" sz="2400">
                <a:latin typeface="Century Schoolbook" pitchFamily="18" charset="0"/>
              </a:rPr>
              <a:t>Философия сознания имеет не только теоретическое значение.</a:t>
            </a:r>
          </a:p>
          <a:p>
            <a:r>
              <a:rPr lang="ru-RU" sz="2400">
                <a:latin typeface="Century Schoolbook" pitchFamily="18" charset="0"/>
              </a:rPr>
              <a:t>Во-первых, от ответа на вопрос о том, что такое сознание, зависит то, какой должна быть научная психология и возможна ли она. </a:t>
            </a:r>
          </a:p>
          <a:p>
            <a:r>
              <a:rPr lang="ru-RU" sz="2400">
                <a:latin typeface="Century Schoolbook" pitchFamily="18" charset="0"/>
              </a:rPr>
              <a:t>Во-вторых, теории сознания связаны с этическими и даже правовыми вопросами, такими как вопрос о свободе воли и ответственности человека за свои поступки. </a:t>
            </a:r>
          </a:p>
          <a:p>
            <a:r>
              <a:rPr lang="ru-RU" sz="2400">
                <a:latin typeface="Century Schoolbook" pitchFamily="18" charset="0"/>
              </a:rPr>
              <a:t>Наконец, современные теории сознания оказывают существенное влияние на развитие концепции искусственного интеллекта.</a:t>
            </a:r>
          </a:p>
        </p:txBody>
      </p:sp>
      <p:sp>
        <p:nvSpPr>
          <p:cNvPr id="3" name="Прямоугольник 2"/>
          <p:cNvSpPr/>
          <p:nvPr/>
        </p:nvSpPr>
        <p:spPr>
          <a:xfrm>
            <a:off x="214282" y="214290"/>
            <a:ext cx="934871" cy="923330"/>
          </a:xfrm>
          <a:prstGeom prst="rect">
            <a:avLst/>
          </a:prstGeom>
          <a:noFill/>
        </p:spPr>
        <p:txBody>
          <a:bodyPr wrap="none">
            <a:spAutoFit/>
          </a:bodyPr>
          <a:lstStyle/>
          <a:p>
            <a:pPr algn="ctr" fontAlgn="auto">
              <a:spcBef>
                <a:spcPts val="0"/>
              </a:spcBef>
              <a:spcAft>
                <a:spcPts val="0"/>
              </a:spcAft>
              <a:defRPr/>
            </a:pPr>
            <a:r>
              <a:rPr lang="ru-RU"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cs typeface="+mn-cs"/>
              </a:rPr>
              <a:t>в)</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Прямоугольник 2"/>
          <p:cNvSpPr>
            <a:spLocks noChangeArrowheads="1"/>
          </p:cNvSpPr>
          <p:nvPr/>
        </p:nvSpPr>
        <p:spPr bwMode="auto">
          <a:xfrm>
            <a:off x="214313" y="1571625"/>
            <a:ext cx="7786687" cy="3170238"/>
          </a:xfrm>
          <a:prstGeom prst="rect">
            <a:avLst/>
          </a:prstGeom>
          <a:noFill/>
          <a:ln w="9525">
            <a:noFill/>
            <a:miter lim="800000"/>
            <a:headEnd/>
            <a:tailEnd/>
          </a:ln>
        </p:spPr>
        <p:txBody>
          <a:bodyPr>
            <a:spAutoFit/>
          </a:bodyPr>
          <a:lstStyle/>
          <a:p>
            <a:pPr algn="ctr"/>
            <a:r>
              <a:rPr lang="ru-RU" sz="2000">
                <a:latin typeface="Century Schoolbook" pitchFamily="18" charset="0"/>
              </a:rPr>
              <a:t>В классическом виде психофизическая проблема была сформулирована французским мыслителем XVII века Рене Декартом. Декарт считал, что мир состоит из двух субстанций: материальной и духовной. При этом основным атрибутом материи является протяженность, а основным атрибутом духа — мышление. С этой точки зрения, человек представляет из себя сочетание протяженного тела и мыслящего духа. Такая позиция стала известна как психофизический дуализм. Психофизическая проблема в постановке Декарта формулируется так:</a:t>
            </a:r>
          </a:p>
        </p:txBody>
      </p:sp>
      <p:sp>
        <p:nvSpPr>
          <p:cNvPr id="4" name="Прямоугольник 3"/>
          <p:cNvSpPr/>
          <p:nvPr/>
        </p:nvSpPr>
        <p:spPr>
          <a:xfrm>
            <a:off x="1" y="214290"/>
            <a:ext cx="8643966" cy="1200329"/>
          </a:xfrm>
          <a:prstGeom prst="rect">
            <a:avLst/>
          </a:prstGeom>
          <a:noFill/>
        </p:spPr>
        <p:txBody>
          <a:bodyPr>
            <a:spAutoFit/>
          </a:bodyPr>
          <a:lstStyle/>
          <a:p>
            <a:pPr algn="ctr" fontAlgn="auto">
              <a:spcBef>
                <a:spcPts val="0"/>
              </a:spcBef>
              <a:spcAft>
                <a:spcPts val="0"/>
              </a:spcAft>
              <a:defRPr/>
            </a:pPr>
            <a:r>
              <a:rPr lang="ru-RU" sz="3600" b="1" dirty="0">
                <a:ln w="17780" cmpd="sng">
                  <a:solidFill>
                    <a:srgbClr val="FFFFFF"/>
                  </a:solidFill>
                  <a:prstDash val="solid"/>
                  <a:miter lim="800000"/>
                </a:ln>
                <a:solidFill>
                  <a:srgbClr val="FF0000"/>
                </a:solidFill>
                <a:effectLst>
                  <a:outerShdw blurRad="50800" algn="tl" rotWithShape="0">
                    <a:srgbClr val="000000"/>
                  </a:outerShdw>
                </a:effectLst>
                <a:latin typeface="+mn-lt"/>
                <a:cs typeface="+mn-cs"/>
              </a:rPr>
              <a:t>Психофизическая проблема и ее решения</a:t>
            </a:r>
          </a:p>
        </p:txBody>
      </p:sp>
      <p:sp>
        <p:nvSpPr>
          <p:cNvPr id="5" name="Прямоугольник 4"/>
          <p:cNvSpPr/>
          <p:nvPr/>
        </p:nvSpPr>
        <p:spPr>
          <a:xfrm>
            <a:off x="0" y="4857760"/>
            <a:ext cx="9144064" cy="1384995"/>
          </a:xfrm>
          <a:prstGeom prst="rect">
            <a:avLst/>
          </a:prstGeom>
          <a:noFill/>
        </p:spPr>
        <p:txBody>
          <a:bodyPr>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ru-RU"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Как в человеке соотносится его тело и дух, каким образом они </a:t>
            </a:r>
            <a:r>
              <a:rPr lang="ru-RU" sz="2800" b="1" dirty="0" err="1">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коррелируют</a:t>
            </a:r>
            <a:r>
              <a:rPr lang="ru-RU"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mn-lt"/>
                <a:cs typeface="+mn-cs"/>
              </a:rPr>
              <a:t> друг с другом?</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Прямоугольник 1"/>
          <p:cNvSpPr>
            <a:spLocks noChangeArrowheads="1"/>
          </p:cNvSpPr>
          <p:nvPr/>
        </p:nvSpPr>
        <p:spPr bwMode="auto">
          <a:xfrm>
            <a:off x="642938" y="214313"/>
            <a:ext cx="7858125" cy="1878012"/>
          </a:xfrm>
          <a:prstGeom prst="rect">
            <a:avLst/>
          </a:prstGeom>
          <a:noFill/>
          <a:ln w="9525">
            <a:noFill/>
            <a:miter lim="800000"/>
            <a:headEnd/>
            <a:tailEnd/>
          </a:ln>
        </p:spPr>
        <p:txBody>
          <a:bodyPr>
            <a:spAutoFit/>
          </a:bodyPr>
          <a:lstStyle/>
          <a:p>
            <a:pPr algn="ctr"/>
            <a:r>
              <a:rPr lang="ru-RU" sz="2000">
                <a:latin typeface="Century Schoolbook" pitchFamily="18" charset="0"/>
              </a:rPr>
              <a:t>В современной философии психофизическая проблема определяется как вопрос о соотношении ментальных состояний (наших мыслей, желаний, чувств и т. п.) и физических состояний мозга.</a:t>
            </a:r>
          </a:p>
          <a:p>
            <a:endParaRPr lang="ru-RU">
              <a:latin typeface="Century Schoolbook" pitchFamily="18" charset="0"/>
            </a:endParaRPr>
          </a:p>
          <a:p>
            <a:endParaRPr lang="ru-RU">
              <a:latin typeface="Century Schoolbook" pitchFamily="18" charset="0"/>
            </a:endParaRPr>
          </a:p>
        </p:txBody>
      </p:sp>
      <p:pic>
        <p:nvPicPr>
          <p:cNvPr id="14339" name="Picture 2"/>
          <p:cNvPicPr>
            <a:picLocks noChangeAspect="1" noChangeArrowheads="1"/>
          </p:cNvPicPr>
          <p:nvPr/>
        </p:nvPicPr>
        <p:blipFill>
          <a:blip r:embed="rId2" cstate="print"/>
          <a:srcRect/>
          <a:stretch>
            <a:fillRect/>
          </a:stretch>
        </p:blipFill>
        <p:spPr bwMode="auto">
          <a:xfrm>
            <a:off x="3286125" y="1785938"/>
            <a:ext cx="2428875" cy="2968625"/>
          </a:xfrm>
          <a:prstGeom prst="rect">
            <a:avLst/>
          </a:prstGeom>
          <a:noFill/>
          <a:ln w="9525">
            <a:noFill/>
            <a:miter lim="800000"/>
            <a:headEnd/>
            <a:tailEnd/>
          </a:ln>
        </p:spPr>
      </p:pic>
      <p:sp>
        <p:nvSpPr>
          <p:cNvPr id="4" name="Прямоугольник 3"/>
          <p:cNvSpPr/>
          <p:nvPr/>
        </p:nvSpPr>
        <p:spPr>
          <a:xfrm>
            <a:off x="500063" y="4929188"/>
            <a:ext cx="7500937" cy="1570037"/>
          </a:xfrm>
          <a:prstGeom prst="rect">
            <a:avLst/>
          </a:prstGeom>
        </p:spPr>
        <p:txBody>
          <a:bodyPr>
            <a:spAutoFit/>
          </a:bodyPr>
          <a:lstStyle/>
          <a:p>
            <a:pPr algn="ctr" fontAlgn="auto">
              <a:spcBef>
                <a:spcPts val="0"/>
              </a:spcBef>
              <a:spcAft>
                <a:spcPts val="0"/>
              </a:spcAft>
              <a:defRPr/>
            </a:pPr>
            <a:r>
              <a:rPr lang="ru-RU" sz="2400" b="1" i="1" dirty="0">
                <a:solidFill>
                  <a:schemeClr val="accent1">
                    <a:lumMod val="75000"/>
                  </a:schemeClr>
                </a:solidFill>
                <a:latin typeface="+mn-lt"/>
                <a:cs typeface="+mn-cs"/>
              </a:rPr>
              <a:t>Рене Декарт, основатель новоевропейской философии сознания, сформулировавший психофизическую проблему, главный представитель дуализма.</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Прямоугольник 1"/>
          <p:cNvSpPr>
            <a:spLocks noChangeArrowheads="1"/>
          </p:cNvSpPr>
          <p:nvPr/>
        </p:nvSpPr>
        <p:spPr bwMode="auto">
          <a:xfrm>
            <a:off x="928688" y="2928938"/>
            <a:ext cx="5857875" cy="2308225"/>
          </a:xfrm>
          <a:prstGeom prst="rect">
            <a:avLst/>
          </a:prstGeom>
          <a:noFill/>
          <a:ln w="9525">
            <a:noFill/>
            <a:miter lim="800000"/>
            <a:headEnd/>
            <a:tailEnd/>
          </a:ln>
        </p:spPr>
        <p:txBody>
          <a:bodyPr>
            <a:spAutoFit/>
          </a:bodyPr>
          <a:lstStyle/>
          <a:p>
            <a:endParaRPr lang="ru-RU">
              <a:latin typeface="Century Schoolbook" pitchFamily="18" charset="0"/>
            </a:endParaRPr>
          </a:p>
          <a:p>
            <a:r>
              <a:rPr lang="ru-RU">
                <a:latin typeface="Century Schoolbook" pitchFamily="18" charset="0"/>
              </a:rPr>
              <a:t>Монизм исторически имеет три разновидности:</a:t>
            </a:r>
          </a:p>
          <a:p>
            <a:endParaRPr lang="ru-RU">
              <a:latin typeface="Century Schoolbook" pitchFamily="18" charset="0"/>
            </a:endParaRPr>
          </a:p>
          <a:p>
            <a:r>
              <a:rPr lang="ru-RU">
                <a:latin typeface="Century Schoolbook" pitchFamily="18" charset="0"/>
              </a:rPr>
              <a:t>        идеалистическую </a:t>
            </a:r>
          </a:p>
          <a:p>
            <a:endParaRPr lang="ru-RU">
              <a:latin typeface="Century Schoolbook" pitchFamily="18" charset="0"/>
            </a:endParaRPr>
          </a:p>
          <a:p>
            <a:r>
              <a:rPr lang="ru-RU">
                <a:latin typeface="Century Schoolbook" pitchFamily="18" charset="0"/>
              </a:rPr>
              <a:t>        материалистическую, </a:t>
            </a:r>
          </a:p>
          <a:p>
            <a:endParaRPr lang="ru-RU">
              <a:latin typeface="Century Schoolbook" pitchFamily="18" charset="0"/>
            </a:endParaRPr>
          </a:p>
          <a:p>
            <a:r>
              <a:rPr lang="ru-RU">
                <a:latin typeface="Century Schoolbook" pitchFamily="18" charset="0"/>
              </a:rPr>
              <a:t>        «нейтральную».</a:t>
            </a:r>
          </a:p>
        </p:txBody>
      </p:sp>
      <p:sp>
        <p:nvSpPr>
          <p:cNvPr id="3" name="Прямоугольник 2"/>
          <p:cNvSpPr/>
          <p:nvPr/>
        </p:nvSpPr>
        <p:spPr>
          <a:xfrm>
            <a:off x="857224" y="3286124"/>
            <a:ext cx="774571" cy="923330"/>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r>
              <a:rPr lang="ru-RU" sz="5400" b="1" dirty="0">
                <a:ln/>
                <a:solidFill>
                  <a:schemeClr val="accent3"/>
                </a:solidFill>
                <a:latin typeface="+mn-lt"/>
                <a:cs typeface="+mn-cs"/>
              </a:rPr>
              <a:t>1.</a:t>
            </a:r>
          </a:p>
        </p:txBody>
      </p:sp>
      <p:sp>
        <p:nvSpPr>
          <p:cNvPr id="4" name="Прямоугольник 3"/>
          <p:cNvSpPr/>
          <p:nvPr/>
        </p:nvSpPr>
        <p:spPr>
          <a:xfrm>
            <a:off x="857224" y="3857628"/>
            <a:ext cx="774571" cy="923330"/>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r>
              <a:rPr lang="ru-RU" sz="5400" b="1" dirty="0">
                <a:ln/>
                <a:solidFill>
                  <a:schemeClr val="accent3"/>
                </a:solidFill>
                <a:latin typeface="+mn-lt"/>
                <a:cs typeface="+mn-cs"/>
              </a:rPr>
              <a:t>2.</a:t>
            </a:r>
          </a:p>
        </p:txBody>
      </p:sp>
      <p:sp>
        <p:nvSpPr>
          <p:cNvPr id="5" name="Прямоугольник 4"/>
          <p:cNvSpPr/>
          <p:nvPr/>
        </p:nvSpPr>
        <p:spPr>
          <a:xfrm>
            <a:off x="857224" y="4429132"/>
            <a:ext cx="774571" cy="923330"/>
          </a:xfrm>
          <a:prstGeom prst="rect">
            <a:avLst/>
          </a:prstGeom>
          <a:noFill/>
        </p:spPr>
        <p:txBody>
          <a:bodyPr wrap="none">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r>
              <a:rPr lang="ru-RU" sz="5400" b="1" dirty="0">
                <a:ln/>
                <a:solidFill>
                  <a:schemeClr val="accent3"/>
                </a:solidFill>
                <a:latin typeface="+mn-lt"/>
                <a:cs typeface="+mn-cs"/>
              </a:rPr>
              <a:t>3.</a:t>
            </a:r>
          </a:p>
        </p:txBody>
      </p:sp>
      <p:sp>
        <p:nvSpPr>
          <p:cNvPr id="6" name="Прямоугольник 5"/>
          <p:cNvSpPr/>
          <p:nvPr/>
        </p:nvSpPr>
        <p:spPr>
          <a:xfrm>
            <a:off x="571472" y="214290"/>
            <a:ext cx="7929618" cy="2569934"/>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ru-RU" sz="2300" dirty="0"/>
              <a:t>Существует два основных направления решения психофизической проблемы — это дуализм и монизм. Первый, как мы видели на примере Декарта, исходит из предположения о том, что сознание обладает особой природой, принципиально несводимой к физической материальной реальности. Существует несколько вариантов дуализма.</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571480"/>
            <a:ext cx="7572428" cy="5632311"/>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ru-RU" sz="2000" dirty="0"/>
              <a:t>В современной философии идеалистическая разновидность монизма, утверждающая, что материальная действительность порождается активностью некоторых идеальных форм (человеческого сознания или Бога), представлена слабо. В основном она разделяется некоторыми представителями так называемой религиозной философии.</a:t>
            </a:r>
          </a:p>
          <a:p>
            <a:pPr algn="ctr" fontAlgn="auto">
              <a:spcBef>
                <a:spcPts val="0"/>
              </a:spcBef>
              <a:spcAft>
                <a:spcPts val="0"/>
              </a:spcAft>
              <a:defRPr/>
            </a:pPr>
            <a:endParaRPr lang="ru-RU" sz="2000" dirty="0"/>
          </a:p>
          <a:p>
            <a:pPr algn="ctr" fontAlgn="auto">
              <a:spcBef>
                <a:spcPts val="0"/>
              </a:spcBef>
              <a:spcAft>
                <a:spcPts val="0"/>
              </a:spcAft>
              <a:defRPr/>
            </a:pPr>
            <a:r>
              <a:rPr lang="ru-RU" sz="2000" dirty="0"/>
              <a:t>Нейтральный монизм также распространен мало, его представители считают, что в основании и материи, и сознания лежит некоторая третья нейтральная реальность.</a:t>
            </a:r>
          </a:p>
          <a:p>
            <a:pPr algn="ctr" fontAlgn="auto">
              <a:spcBef>
                <a:spcPts val="0"/>
              </a:spcBef>
              <a:spcAft>
                <a:spcPts val="0"/>
              </a:spcAft>
              <a:defRPr/>
            </a:pPr>
            <a:endParaRPr lang="ru-RU" sz="2000" dirty="0"/>
          </a:p>
          <a:p>
            <a:pPr algn="ctr" fontAlgn="auto">
              <a:spcBef>
                <a:spcPts val="0"/>
              </a:spcBef>
              <a:spcAft>
                <a:spcPts val="0"/>
              </a:spcAft>
              <a:defRPr/>
            </a:pPr>
            <a:r>
              <a:rPr lang="ru-RU" sz="2000" dirty="0"/>
              <a:t>Материалистическая версия монизма, в свою очередь, утверждает, что сознание является элементом материальной действительности. Другими словами, существует только мозг, а сознание является его порождением. В современной философии существует несколько вариантов материалистического монизма.</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786050" y="285728"/>
            <a:ext cx="3464411" cy="923330"/>
          </a:xfrm>
          <a:prstGeom prst="rect">
            <a:avLst/>
          </a:prstGeom>
          <a:noFill/>
        </p:spPr>
        <p:txBody>
          <a:bodyPr wrap="none">
            <a:spAutoFit/>
          </a:bodyPr>
          <a:lstStyle/>
          <a:p>
            <a:pPr algn="ctr" fontAlgn="auto">
              <a:spcBef>
                <a:spcPts val="0"/>
              </a:spcBef>
              <a:spcAft>
                <a:spcPts val="0"/>
              </a:spcAft>
              <a:defRPr/>
            </a:pPr>
            <a:r>
              <a:rPr lang="ru-RU"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cs typeface="+mn-cs"/>
              </a:rPr>
              <a:t>Дуализм</a:t>
            </a:r>
          </a:p>
        </p:txBody>
      </p:sp>
      <p:sp>
        <p:nvSpPr>
          <p:cNvPr id="4" name="Выноска со стрелкой вниз 3"/>
          <p:cNvSpPr/>
          <p:nvPr/>
        </p:nvSpPr>
        <p:spPr>
          <a:xfrm>
            <a:off x="428625" y="1643063"/>
            <a:ext cx="8143875" cy="5214937"/>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Основной аргумент в пользу дуализма просто апеллирует к здравому смыслу большинства людей. Если спросить, что такое сознание, то многие скажут, что это нечто тождественное их «Я», или душе, или иной подобной сущности, но при этом наверняка откажутся от идеи, согласно которой сознание — это просто мозг или его часть. Некоторые современные философы сравнивают подобные интуиции здравого смысла с убеждением в том, что Земля имеет плоскую форму. Интуитивно это представляется очевидным, но наука давно доказала ошибочность такой точки зрения.</a:t>
            </a:r>
          </a:p>
          <a:p>
            <a:pPr fontAlgn="auto">
              <a:spcBef>
                <a:spcPts val="0"/>
              </a:spcBef>
              <a:spcAft>
                <a:spcPts val="0"/>
              </a:spcAft>
              <a:defRPr/>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357188" y="285750"/>
            <a:ext cx="8001000" cy="6572250"/>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Более современный аргумент в поддержку дуализма состоит в том, что ментальное и физическое имеют весьма различные и, возможно, несовместимые свойства. Ментальные события имеют определенное субъективное качество (см. </a:t>
            </a:r>
            <a:r>
              <a:rPr lang="ru-RU" dirty="0" err="1"/>
              <a:t>квалиа</a:t>
            </a:r>
            <a:r>
              <a:rPr lang="ru-RU" dirty="0"/>
              <a:t>), в то время как физические события подобного качества не имеют. Мы можем чувствовать определенную боль, видеть определенный знакомый оттенок синего и т. п. Тезис дуалистов состоит в том, что подобные вещи не могут быть редуцированы к чему-то физическому.</a:t>
            </a: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428625" y="571500"/>
            <a:ext cx="7858125" cy="6072188"/>
          </a:xfrm>
          <a:prstGeom prst="down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В современной аналитической философии выделяются два основных вида дуализма. Классический субстанциональный дуализм вслед за Декартом утверждает, что сознание и материя существуют полностью независимо друг от друга. Более молодая теория, дуализм свойств, считает, что хотя существует лишь одна субстанция или одна реальность (материальная), сознание, тем не менее, связано с набором нередуцируемых к материальной реальности свойств, которые эмерджентно порождаются на основе материальных систем (мозга).</a:t>
            </a:r>
            <a:endParaRPr lang="ru-RU"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85720" y="357166"/>
            <a:ext cx="8196476" cy="923330"/>
          </a:xfrm>
          <a:prstGeom prst="rect">
            <a:avLst/>
          </a:prstGeom>
          <a:noFill/>
        </p:spPr>
        <p:txBody>
          <a:bodyPr wrap="none">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fontAlgn="auto">
              <a:spcBef>
                <a:spcPts val="0"/>
              </a:spcBef>
              <a:spcAft>
                <a:spcPts val="0"/>
              </a:spcAft>
              <a:defRPr/>
            </a:pPr>
            <a:r>
              <a:rPr lang="ru-RU" sz="5400" b="1" cap="all" dirty="0" err="1">
                <a:ln w="0"/>
                <a:solidFill>
                  <a:schemeClr val="accent4">
                    <a:lumMod val="60000"/>
                    <a:lumOff val="40000"/>
                  </a:schemeClr>
                </a:solidFill>
                <a:effectLst>
                  <a:reflection blurRad="12700" stA="50000" endPos="50000" dist="5000" dir="5400000" sy="-100000" rotWithShape="0"/>
                </a:effectLst>
                <a:latin typeface="+mn-lt"/>
                <a:cs typeface="+mn-cs"/>
              </a:rPr>
              <a:t>Интеракционизм</a:t>
            </a:r>
            <a:endParaRPr lang="ru-RU" sz="5400" b="1" cap="all" dirty="0">
              <a:ln w="0"/>
              <a:solidFill>
                <a:schemeClr val="accent4">
                  <a:lumMod val="60000"/>
                  <a:lumOff val="40000"/>
                </a:schemeClr>
              </a:solidFill>
              <a:effectLst>
                <a:reflection blurRad="12700" stA="50000" endPos="50000" dist="5000" dir="5400000" sy="-100000" rotWithShape="0"/>
              </a:effectLst>
              <a:latin typeface="+mn-lt"/>
              <a:cs typeface="+mn-cs"/>
            </a:endParaRPr>
          </a:p>
        </p:txBody>
      </p:sp>
      <p:sp>
        <p:nvSpPr>
          <p:cNvPr id="5" name="Штриховая стрелка вправо 4"/>
          <p:cNvSpPr/>
          <p:nvPr/>
        </p:nvSpPr>
        <p:spPr>
          <a:xfrm rot="5400000">
            <a:off x="1750219" y="892969"/>
            <a:ext cx="5286375" cy="6215063"/>
          </a:xfrm>
          <a:prstGeom prst="striped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solidFill>
                <a:schemeClr val="accent4">
                  <a:lumMod val="60000"/>
                  <a:lumOff val="4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5786" y="785794"/>
            <a:ext cx="7429552" cy="3970318"/>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ru-RU" sz="2800" dirty="0" err="1"/>
              <a:t>Интерационистский</a:t>
            </a:r>
            <a:r>
              <a:rPr lang="ru-RU" sz="2800" dirty="0"/>
              <a:t> дуализм или просто </a:t>
            </a:r>
            <a:r>
              <a:rPr lang="ru-RU" sz="2800" dirty="0" err="1"/>
              <a:t>интеракционизм</a:t>
            </a:r>
            <a:r>
              <a:rPr lang="ru-RU" sz="2800" dirty="0"/>
              <a:t> — это разновидность дуализма, которая восходит к концепции Декарта. В XX веке эту теорию защищали Карл Поппер и Джон </a:t>
            </a:r>
            <a:r>
              <a:rPr lang="ru-RU" sz="2800" dirty="0" err="1"/>
              <a:t>Экклз</a:t>
            </a:r>
            <a:r>
              <a:rPr lang="ru-RU" sz="2800" dirty="0"/>
              <a:t>. </a:t>
            </a:r>
            <a:r>
              <a:rPr lang="ru-RU" sz="2800" dirty="0" err="1"/>
              <a:t>Интеракционизм</a:t>
            </a:r>
            <a:r>
              <a:rPr lang="ru-RU" sz="2800" dirty="0"/>
              <a:t> предполагает, что ментальные состояния, такие как мысли и желания, каузально взаимодействуют с физическими </a:t>
            </a:r>
            <a:r>
              <a:rPr lang="ru-RU" sz="2800" dirty="0" err="1"/>
              <a:t>состояними</a:t>
            </a:r>
            <a:r>
              <a:rPr lang="ru-RU" sz="2800" dirty="0"/>
              <a:t>.</a:t>
            </a:r>
            <a:endParaRPr lang="ru-RU" sz="28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428625" y="500063"/>
            <a:ext cx="8072438" cy="6357937"/>
          </a:xfrm>
          <a:prstGeom prst="downArrow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Классический аргумент Декарта в поддержку </a:t>
            </a:r>
            <a:r>
              <a:rPr lang="ru-RU" dirty="0" err="1"/>
              <a:t>интеракционизма</a:t>
            </a:r>
            <a:r>
              <a:rPr lang="ru-RU" dirty="0"/>
              <a:t> можно сформулировать следующим образом: мы имеем ясную и отчетливую идею сознания как мыслящей вещи, которая не </a:t>
            </a:r>
            <a:r>
              <a:rPr lang="ru-RU" dirty="0" err="1"/>
              <a:t>протяжена</a:t>
            </a:r>
            <a:r>
              <a:rPr lang="ru-RU" dirty="0"/>
              <a:t> в пространстве, и мы также имеем ясную и отчетливую идею протяженного тела. Поэтому сознание и тело не могут быть идентичными, поскольку они имеют радикально различные свойства. В то же время, очевидно, что наши ментальные состояния (мысли, желания и т. п.) каузально влияют на наши тела и наоборот. Когда ребенок дотрагивается до горячего чайника (физическое событие), что причиняет ему боль (ментальное событие), он учится быть осторожным с подобными вещами (ещё одно ментальное событие) и так далее.</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85750" y="214313"/>
            <a:ext cx="8215313" cy="6643687"/>
          </a:xfrm>
          <a:prstGeom prst="downArrowCallou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Главной предпосылкой аргументов Декарта является то, что «ясные и отчетливые идеи» в нашем сознании с необходимостью являются истинными. Более того, наш разум полностью доступен нам (мы имеем так называемый привилегированный доступ к собственному сознанию). Однако большинство современных философов не считают подобные взгляды самоочевидными, особенно после работ Фрейда (который показал, что внешний наблюдатель-психолог может понять бессознательную мотивацию человека лучше, чем он сам), П. </a:t>
            </a:r>
            <a:r>
              <a:rPr lang="ru-RU" dirty="0" err="1"/>
              <a:t>Дюэма</a:t>
            </a:r>
            <a:r>
              <a:rPr lang="ru-RU" dirty="0"/>
              <a:t> (философ науки может понимать методы научного открытия лучше, чем сам ученый), Малиновского (антрополог может знать привычки и навыки человека лучше, чем он сам), а также специалистов по теории восприятия. Все они показали, что идея привилегированного и идеального доступа к нашему собственному сознанию является достаточно спорной.</a:t>
            </a:r>
            <a:endParaRPr lang="ru-RU"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1"/>
          <p:cNvSpPr>
            <a:spLocks noChangeArrowheads="1"/>
          </p:cNvSpPr>
          <p:nvPr/>
        </p:nvSpPr>
        <p:spPr bwMode="auto">
          <a:xfrm>
            <a:off x="2071688" y="3286125"/>
            <a:ext cx="5715000" cy="3478213"/>
          </a:xfrm>
          <a:prstGeom prst="rect">
            <a:avLst/>
          </a:prstGeom>
          <a:noFill/>
          <a:ln w="9525">
            <a:noFill/>
            <a:miter lim="800000"/>
            <a:headEnd/>
            <a:tailEnd/>
          </a:ln>
        </p:spPr>
        <p:txBody>
          <a:bodyPr>
            <a:spAutoFit/>
          </a:bodyPr>
          <a:lstStyle/>
          <a:p>
            <a:pPr algn="ctr"/>
            <a:r>
              <a:rPr lang="ru-RU" sz="2000">
                <a:latin typeface="Century Schoolbook" pitchFamily="18" charset="0"/>
              </a:rPr>
              <a:t>Теория психофизического параллелизма, согласно которой сознание и тело, имеющие различные онтологические статусы, не оказывают каузального влияния друг на друга, но развиваются параллельно, причем их взаимодействие лишь представляется нам. Эту теорию отстаивал Лейбниц. Он утверждал, что между ментальным и физическим существует гармония, поддерживаемая Богом (см. Предустановленная гармония).</a:t>
            </a:r>
          </a:p>
        </p:txBody>
      </p:sp>
      <p:sp>
        <p:nvSpPr>
          <p:cNvPr id="24579" name="Прямоугольник 3"/>
          <p:cNvSpPr>
            <a:spLocks noChangeArrowheads="1"/>
          </p:cNvSpPr>
          <p:nvPr/>
        </p:nvSpPr>
        <p:spPr bwMode="auto">
          <a:xfrm>
            <a:off x="357188" y="2143125"/>
            <a:ext cx="8143875" cy="769938"/>
          </a:xfrm>
          <a:prstGeom prst="rect">
            <a:avLst/>
          </a:prstGeom>
          <a:noFill/>
          <a:ln w="9525">
            <a:noFill/>
            <a:miter lim="800000"/>
            <a:headEnd/>
            <a:tailEnd/>
          </a:ln>
        </p:spPr>
        <p:txBody>
          <a:bodyPr>
            <a:spAutoFit/>
          </a:bodyPr>
          <a:lstStyle/>
          <a:p>
            <a:r>
              <a:rPr lang="ru-RU" sz="2200">
                <a:latin typeface="Century Schoolbook" pitchFamily="18" charset="0"/>
              </a:rPr>
              <a:t>Существует несколько других форм дуализма, которые возникли как дальнейшее развитие идей Декарта.</a:t>
            </a:r>
          </a:p>
        </p:txBody>
      </p:sp>
      <p:sp>
        <p:nvSpPr>
          <p:cNvPr id="5" name="Солнце 4"/>
          <p:cNvSpPr/>
          <p:nvPr/>
        </p:nvSpPr>
        <p:spPr>
          <a:xfrm>
            <a:off x="428625" y="3286125"/>
            <a:ext cx="1428750" cy="1428750"/>
          </a:xfrm>
          <a:prstGeom prst="su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1.</a:t>
            </a:r>
          </a:p>
        </p:txBody>
      </p:sp>
      <p:sp>
        <p:nvSpPr>
          <p:cNvPr id="6" name="Прямоугольник 5"/>
          <p:cNvSpPr/>
          <p:nvPr/>
        </p:nvSpPr>
        <p:spPr>
          <a:xfrm>
            <a:off x="408915" y="214290"/>
            <a:ext cx="8163613" cy="1754326"/>
          </a:xfrm>
          <a:prstGeom prst="rect">
            <a:avLst/>
          </a:prstGeom>
          <a:noFill/>
        </p:spPr>
        <p:txBody>
          <a:bodyPr>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fontAlgn="auto">
              <a:spcBef>
                <a:spcPts val="0"/>
              </a:spcBef>
              <a:spcAft>
                <a:spcPts val="0"/>
              </a:spcAft>
              <a:defRPr/>
            </a:pPr>
            <a:r>
              <a:rPr lang="ru-RU" sz="5400" b="1" dirty="0">
                <a:ln/>
                <a:solidFill>
                  <a:srgbClr val="00B0F0"/>
                </a:solidFill>
                <a:latin typeface="+mn-lt"/>
                <a:cs typeface="+mn-cs"/>
              </a:rPr>
              <a:t>Другие виды дуализма</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Прямоугольник 1"/>
          <p:cNvSpPr>
            <a:spLocks noChangeArrowheads="1"/>
          </p:cNvSpPr>
          <p:nvPr/>
        </p:nvSpPr>
        <p:spPr bwMode="auto">
          <a:xfrm>
            <a:off x="2357438" y="714375"/>
            <a:ext cx="5715000" cy="5478463"/>
          </a:xfrm>
          <a:prstGeom prst="rect">
            <a:avLst/>
          </a:prstGeom>
          <a:noFill/>
          <a:ln w="9525">
            <a:noFill/>
            <a:miter lim="800000"/>
            <a:headEnd/>
            <a:tailEnd/>
          </a:ln>
        </p:spPr>
        <p:txBody>
          <a:bodyPr>
            <a:spAutoFit/>
          </a:bodyPr>
          <a:lstStyle/>
          <a:p>
            <a:pPr algn="ctr"/>
            <a:r>
              <a:rPr lang="ru-RU" sz="2500">
                <a:latin typeface="Century Schoolbook" pitchFamily="18" charset="0"/>
              </a:rPr>
              <a:t>Окказионализм, представленный французским последователем Декарта Мальбраншем, который предполагал, что отношения между физическими событиями или между физическими и ментальными событиями на самом деле не являются каузальными. С точки зрения Мальбранша, причины в каждом конкретном случае связаны со своими следствиями при помощи непосредственного божественного вмешательства.</a:t>
            </a:r>
          </a:p>
        </p:txBody>
      </p:sp>
      <p:sp>
        <p:nvSpPr>
          <p:cNvPr id="3" name="Солнце 2"/>
          <p:cNvSpPr/>
          <p:nvPr/>
        </p:nvSpPr>
        <p:spPr>
          <a:xfrm>
            <a:off x="500063" y="428625"/>
            <a:ext cx="1643062" cy="1428750"/>
          </a:xfrm>
          <a:prstGeom prst="su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2.</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Прямоугольник 1"/>
          <p:cNvSpPr>
            <a:spLocks noChangeArrowheads="1"/>
          </p:cNvSpPr>
          <p:nvPr/>
        </p:nvSpPr>
        <p:spPr bwMode="auto">
          <a:xfrm>
            <a:off x="2357438" y="571500"/>
            <a:ext cx="5715000" cy="4708525"/>
          </a:xfrm>
          <a:prstGeom prst="rect">
            <a:avLst/>
          </a:prstGeom>
          <a:noFill/>
          <a:ln w="9525">
            <a:noFill/>
            <a:miter lim="800000"/>
            <a:headEnd/>
            <a:tailEnd/>
          </a:ln>
        </p:spPr>
        <p:txBody>
          <a:bodyPr>
            <a:spAutoFit/>
          </a:bodyPr>
          <a:lstStyle/>
          <a:p>
            <a:pPr algn="ctr"/>
            <a:r>
              <a:rPr lang="ru-RU" sz="2500">
                <a:latin typeface="Century Schoolbook" pitchFamily="18" charset="0"/>
              </a:rPr>
              <a:t>Эпифеноменализм, утверждаюший, что ментальные феномены не могут быть источником каузального воздействия. Физические события могут влиять на другие физические события, а также на ментальные события, но ментальные события не могут казуально влиять на что-либо, поскольку они всего лишь инертные субпродукты (эпифеномены) физической реальности.</a:t>
            </a:r>
          </a:p>
        </p:txBody>
      </p:sp>
      <p:sp>
        <p:nvSpPr>
          <p:cNvPr id="3" name="Солнце 2"/>
          <p:cNvSpPr/>
          <p:nvPr/>
        </p:nvSpPr>
        <p:spPr>
          <a:xfrm>
            <a:off x="285750" y="285750"/>
            <a:ext cx="1928813" cy="1643063"/>
          </a:xfrm>
          <a:prstGeom prst="su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3.</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Прямоугольник 1"/>
          <p:cNvSpPr>
            <a:spLocks noChangeArrowheads="1"/>
          </p:cNvSpPr>
          <p:nvPr/>
        </p:nvSpPr>
        <p:spPr bwMode="auto">
          <a:xfrm>
            <a:off x="2500313" y="500063"/>
            <a:ext cx="5572125" cy="6002337"/>
          </a:xfrm>
          <a:prstGeom prst="rect">
            <a:avLst/>
          </a:prstGeom>
          <a:noFill/>
          <a:ln w="9525">
            <a:noFill/>
            <a:miter lim="800000"/>
            <a:headEnd/>
            <a:tailEnd/>
          </a:ln>
        </p:spPr>
        <p:txBody>
          <a:bodyPr>
            <a:spAutoFit/>
          </a:bodyPr>
          <a:lstStyle/>
          <a:p>
            <a:pPr algn="ctr"/>
            <a:r>
              <a:rPr lang="ru-RU" sz="2400">
                <a:latin typeface="Century Schoolbook" pitchFamily="18" charset="0"/>
              </a:rPr>
              <a:t>Дуализм свойств, предполагающий, что когда материя организована определенным способом (то есть так, как организовано человеческое тело), в ней возникают ментальные свойства. Дуализм свойств, таким образом, является ветвью эмерджентного материализма. Эмерджентные свойства имеют независимый онтологический статус и не могут быть редуцированы или объяснены в терминах той физической основы, из которой они возникают. В современной философии подобную теорию развивает Дэвид Чалмерс.</a:t>
            </a:r>
          </a:p>
        </p:txBody>
      </p:sp>
      <p:sp>
        <p:nvSpPr>
          <p:cNvPr id="3" name="Солнце 2"/>
          <p:cNvSpPr/>
          <p:nvPr/>
        </p:nvSpPr>
        <p:spPr>
          <a:xfrm>
            <a:off x="285750" y="142875"/>
            <a:ext cx="1928813" cy="1500188"/>
          </a:xfrm>
          <a:prstGeom prst="su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4.</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Прямоугольник 1"/>
          <p:cNvSpPr>
            <a:spLocks noChangeArrowheads="1"/>
          </p:cNvSpPr>
          <p:nvPr/>
        </p:nvSpPr>
        <p:spPr bwMode="auto">
          <a:xfrm>
            <a:off x="428625" y="1285875"/>
            <a:ext cx="7858125" cy="3478213"/>
          </a:xfrm>
          <a:prstGeom prst="rect">
            <a:avLst/>
          </a:prstGeom>
          <a:noFill/>
          <a:ln w="9525">
            <a:noFill/>
            <a:miter lim="800000"/>
            <a:headEnd/>
            <a:tailEnd/>
          </a:ln>
        </p:spPr>
        <p:txBody>
          <a:bodyPr>
            <a:spAutoFit/>
          </a:bodyPr>
          <a:lstStyle/>
          <a:p>
            <a:pPr algn="ctr"/>
            <a:r>
              <a:rPr lang="ru-RU" sz="2000">
                <a:latin typeface="Century Schoolbook" pitchFamily="18" charset="0"/>
              </a:rPr>
              <a:t>В отличие от дуализма монизм утверждает, что существует только одна фундаментальная субстанция. Большинство современных монистических теорий являются материалистическими, или натуралистическими. Натуралистический монизм (или просто научный натурализм) предполагает, что единственной существующей реальностью является та, которая описывается современной естественной наукой. Другими словами, современная наука описывает мир полным и исчерпывающим способом. Существует несколько разных подходов к решению проблемы сознания в рамках этой общей установки.</a:t>
            </a:r>
          </a:p>
        </p:txBody>
      </p:sp>
      <p:sp>
        <p:nvSpPr>
          <p:cNvPr id="3" name="Прямоугольник 2"/>
          <p:cNvSpPr/>
          <p:nvPr/>
        </p:nvSpPr>
        <p:spPr>
          <a:xfrm>
            <a:off x="3143240" y="285728"/>
            <a:ext cx="3153427" cy="923330"/>
          </a:xfrm>
          <a:prstGeom prst="rect">
            <a:avLst/>
          </a:prstGeom>
          <a:noFill/>
        </p:spPr>
        <p:txBody>
          <a:bodyPr wrap="none">
            <a:spAutoFit/>
          </a:bodyPr>
          <a:lstStyle/>
          <a:p>
            <a:pPr algn="ctr" fontAlgn="auto">
              <a:spcBef>
                <a:spcPts val="0"/>
              </a:spcBef>
              <a:spcAft>
                <a:spcPts val="0"/>
              </a:spcAft>
              <a:defRPr/>
            </a:pPr>
            <a:r>
              <a:rPr lang="ru-RU" sz="5400" b="1" i="1" dirty="0">
                <a:ln w="18415" cmpd="sng">
                  <a:solidFill>
                    <a:srgbClr val="FFFFFF"/>
                  </a:solidFill>
                  <a:prstDash val="solid"/>
                </a:ln>
                <a:solidFill>
                  <a:srgbClr val="FF5050"/>
                </a:solidFill>
                <a:effectLst>
                  <a:outerShdw blurRad="63500" dir="3600000" algn="tl" rotWithShape="0">
                    <a:srgbClr val="000000">
                      <a:alpha val="70000"/>
                    </a:srgbClr>
                  </a:outerShdw>
                </a:effectLst>
                <a:latin typeface="+mn-lt"/>
                <a:cs typeface="+mn-cs"/>
              </a:rPr>
              <a:t>Монизм</a:t>
            </a:r>
          </a:p>
        </p:txBody>
      </p:sp>
      <p:sp>
        <p:nvSpPr>
          <p:cNvPr id="4" name="Штриховая стрелка вправо 3"/>
          <p:cNvSpPr/>
          <p:nvPr/>
        </p:nvSpPr>
        <p:spPr>
          <a:xfrm rot="5400000">
            <a:off x="3500437" y="4929188"/>
            <a:ext cx="1643063" cy="1785938"/>
          </a:xfrm>
          <a:prstGeom prst="stripedRightArrow">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357188" y="357188"/>
            <a:ext cx="8072437" cy="6500812"/>
          </a:xfrm>
          <a:prstGeom prst="downArrowCallout">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Идеалистический монизм (идеализм), сводящий материю к сознанию или духу, не пользуется большой популярностью среди современных философов. Однако в начале XX века он в течение короткого времени был распространен среди позитивистов в разновидности феноменализма. Последний представляет собой теорию, согласно которой существуют только репрезентации (или чувственные данные) внешних объектов в наших сознаниях, но не сами эти объекты. Такой взгляд, в частности, был характерен для ранней философии Бертрана Рассела.</a:t>
            </a:r>
            <a:endParaRPr lang="ru-RU"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одним вырезанным углом 2"/>
          <p:cNvSpPr/>
          <p:nvPr/>
        </p:nvSpPr>
        <p:spPr>
          <a:xfrm>
            <a:off x="714375" y="428625"/>
            <a:ext cx="7143750" cy="5786438"/>
          </a:xfrm>
          <a:prstGeom prst="snip1Rect">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t>Ещё одна возможная позиция сводится к тому, что существует некоторая первичная субстанция, которая не является ни физической, ни ментальной. С этой точки зрения и ментальное и физическое — это свойства такой нейтральной субстанции. Подобную точку зрения в истории философии впервые сформулировал Бенедикт Спиноза, в XX веке её также развивал Бертран Рассел, благодаря которому она стала известна как нейтральный монизм.</a:t>
            </a:r>
            <a:endParaRPr lang="ru-RU"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928802"/>
            <a:ext cx="7715304" cy="4524315"/>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fontAlgn="auto">
              <a:spcBef>
                <a:spcPts val="0"/>
              </a:spcBef>
              <a:spcAft>
                <a:spcPts val="0"/>
              </a:spcAft>
              <a:defRPr/>
            </a:pPr>
            <a:r>
              <a:rPr lang="ru-RU" dirty="0"/>
              <a:t> Людвиг </a:t>
            </a:r>
            <a:r>
              <a:rPr lang="ru-RU" dirty="0" err="1"/>
              <a:t>Витгенштейн</a:t>
            </a:r>
            <a:r>
              <a:rPr lang="ru-RU" dirty="0"/>
              <a:t>, философ, который призывал отказаться от изучения внутреннего мира сознания и сконцентрироваться на языке и поведении.</a:t>
            </a:r>
          </a:p>
          <a:p>
            <a:pPr fontAlgn="auto">
              <a:spcBef>
                <a:spcPts val="0"/>
              </a:spcBef>
              <a:spcAft>
                <a:spcPts val="0"/>
              </a:spcAft>
              <a:defRPr/>
            </a:pPr>
            <a:endParaRPr lang="ru-RU" dirty="0"/>
          </a:p>
          <a:p>
            <a:pPr fontAlgn="auto">
              <a:spcBef>
                <a:spcPts val="0"/>
              </a:spcBef>
              <a:spcAft>
                <a:spcPts val="0"/>
              </a:spcAft>
              <a:defRPr/>
            </a:pPr>
            <a:r>
              <a:rPr lang="ru-RU" dirty="0"/>
              <a:t>Логический бихевиоризм выступал доминирующим направлением аналитической философии сознания на протяжении большей части XX века. В психологии бихевиоризм стал реакцией на неадекватность </a:t>
            </a:r>
            <a:r>
              <a:rPr lang="ru-RU" dirty="0" err="1"/>
              <a:t>интроспекционизма</a:t>
            </a:r>
            <a:r>
              <a:rPr lang="ru-RU" dirty="0"/>
              <a:t>. Интроспективные отчеты о чьей-либо ментальной жизни не могут быть предметом экспериментального исследования и на их основе нельзя делать корректных обобщений. Поэтому интроспекция несовместима со стандартным научным методом. Выход для психологии, как это представлялось </a:t>
            </a:r>
            <a:r>
              <a:rPr lang="ru-RU" dirty="0" err="1"/>
              <a:t>бихевиористам</a:t>
            </a:r>
            <a:r>
              <a:rPr lang="ru-RU" dirty="0"/>
              <a:t>, состоял в том, чтобы отказаться от идеи внутренней ментальной жизни (и, следовательно, онтологически независимого сознания), сосредоточившись на описании наблюдаемого поведения.</a:t>
            </a:r>
          </a:p>
        </p:txBody>
      </p:sp>
      <p:sp>
        <p:nvSpPr>
          <p:cNvPr id="3" name="Прямоугольник 2"/>
          <p:cNvSpPr/>
          <p:nvPr/>
        </p:nvSpPr>
        <p:spPr>
          <a:xfrm>
            <a:off x="214282" y="214290"/>
            <a:ext cx="8419813" cy="1754326"/>
          </a:xfrm>
          <a:prstGeom prst="rect">
            <a:avLst/>
          </a:prstGeom>
          <a:noFill/>
        </p:spPr>
        <p:txBody>
          <a:bodyPr>
            <a:spAutoFit/>
          </a:bodyPr>
          <a:lstStyle/>
          <a:p>
            <a:pPr algn="ctr" fontAlgn="auto">
              <a:spcBef>
                <a:spcPts val="0"/>
              </a:spcBef>
              <a:spcAft>
                <a:spcPts val="0"/>
              </a:spcAft>
              <a:defRPr/>
            </a:pPr>
            <a:r>
              <a:rPr lang="ru-RU" sz="5400" dirty="0">
                <a:ln w="18415" cmpd="sng">
                  <a:solidFill>
                    <a:srgbClr val="FFFFFF"/>
                  </a:solidFill>
                  <a:prstDash val="solid"/>
                </a:ln>
                <a:solidFill>
                  <a:srgbClr val="3366FF"/>
                </a:solidFill>
                <a:effectLst>
                  <a:outerShdw blurRad="63500" dir="3600000" algn="tl" rotWithShape="0">
                    <a:srgbClr val="000000">
                      <a:alpha val="70000"/>
                    </a:srgbClr>
                  </a:outerShdw>
                </a:effectLst>
                <a:latin typeface="+mn-lt"/>
                <a:cs typeface="+mn-cs"/>
              </a:rPr>
              <a:t>Логический бихевиоризм</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357188" y="357188"/>
            <a:ext cx="8001000" cy="6286500"/>
          </a:xfrm>
          <a:prstGeom prst="downArrowCallout">
            <a:avLst/>
          </a:prstGeom>
          <a:solidFill>
            <a:srgbClr val="33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Параллельно с таким развитием психологии развивались идеи философского или логического бихевиоризма. Его идеи характеризовались последовательным </a:t>
            </a:r>
            <a:r>
              <a:rPr lang="ru-RU" dirty="0" err="1"/>
              <a:t>верификационизмом</a:t>
            </a:r>
            <a:r>
              <a:rPr lang="ru-RU" dirty="0"/>
              <a:t> и рассматривали </a:t>
            </a:r>
            <a:r>
              <a:rPr lang="ru-RU" dirty="0" err="1"/>
              <a:t>неверифицируемые</a:t>
            </a:r>
            <a:r>
              <a:rPr lang="ru-RU" dirty="0"/>
              <a:t> предложения о внутренней ментальной жизни как бессмысленные. С точки зрения </a:t>
            </a:r>
            <a:r>
              <a:rPr lang="ru-RU" dirty="0" err="1"/>
              <a:t>философов-бихевиористов</a:t>
            </a:r>
            <a:r>
              <a:rPr lang="ru-RU" dirty="0"/>
              <a:t> ментальные предложения на самом деле являются одним из способов описания поведения, а также диспозиций к поведению. Они формулируются внешними наблюдателями для того, чтобы объяснять и предсказывать поведение других агентов.</a:t>
            </a:r>
          </a:p>
          <a:p>
            <a:pPr algn="ctr" fontAlgn="auto">
              <a:spcBef>
                <a:spcPts val="0"/>
              </a:spcBef>
              <a:spcAft>
                <a:spcPts val="0"/>
              </a:spcAft>
              <a:defRPr/>
            </a:pPr>
            <a:endParaRPr lang="ru-RU" dirty="0"/>
          </a:p>
          <a:p>
            <a:pPr algn="ctr" fontAlgn="auto">
              <a:spcBef>
                <a:spcPts val="0"/>
              </a:spcBef>
              <a:spcAft>
                <a:spcPts val="0"/>
              </a:spcAft>
              <a:defRPr/>
            </a:pPr>
            <a:r>
              <a:rPr lang="ru-RU" dirty="0"/>
              <a:t>Логический бихевиоризм, главным представителем которого был </a:t>
            </a:r>
            <a:r>
              <a:rPr lang="ru-RU" dirty="0" err="1"/>
              <a:t>Витгенштейн</a:t>
            </a:r>
            <a:r>
              <a:rPr lang="ru-RU" dirty="0"/>
              <a:t>, начал выходить из моды в 50-60 годы XX века вместе с возникновением </a:t>
            </a:r>
            <a:r>
              <a:rPr lang="ru-RU" dirty="0" err="1"/>
              <a:t>когнитивизма</a:t>
            </a:r>
            <a:r>
              <a:rPr lang="ru-RU" dirty="0"/>
              <a:t>.</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a:stretch>
            <a:fillRect/>
          </a:stretch>
        </p:blipFill>
        <p:spPr bwMode="auto">
          <a:xfrm>
            <a:off x="5857875" y="1214438"/>
            <a:ext cx="2500313" cy="3860800"/>
          </a:xfrm>
          <a:prstGeom prst="rect">
            <a:avLst/>
          </a:prstGeom>
          <a:noFill/>
          <a:ln w="9525">
            <a:noFill/>
            <a:miter lim="800000"/>
            <a:headEnd/>
            <a:tailEnd/>
          </a:ln>
        </p:spPr>
      </p:pic>
      <p:sp>
        <p:nvSpPr>
          <p:cNvPr id="3" name="Прямоугольник 2"/>
          <p:cNvSpPr/>
          <p:nvPr/>
        </p:nvSpPr>
        <p:spPr>
          <a:xfrm>
            <a:off x="428625" y="1857375"/>
            <a:ext cx="5143500" cy="2678113"/>
          </a:xfrm>
          <a:prstGeom prst="rect">
            <a:avLst/>
          </a:prstGeom>
        </p:spPr>
        <p:txBody>
          <a:bodyPr>
            <a:spAutoFit/>
          </a:bodyPr>
          <a:lstStyle/>
          <a:p>
            <a:pPr algn="ctr" fontAlgn="auto">
              <a:spcBef>
                <a:spcPts val="0"/>
              </a:spcBef>
              <a:spcAft>
                <a:spcPts val="0"/>
              </a:spcAft>
              <a:defRPr/>
            </a:pPr>
            <a:r>
              <a:rPr lang="ru-RU" sz="2800" dirty="0">
                <a:solidFill>
                  <a:schemeClr val="accent1">
                    <a:lumMod val="75000"/>
                  </a:schemeClr>
                </a:solidFill>
                <a:latin typeface="+mn-lt"/>
                <a:cs typeface="+mn-cs"/>
              </a:rPr>
              <a:t>Людвиг </a:t>
            </a:r>
            <a:r>
              <a:rPr lang="ru-RU" sz="2800" dirty="0" err="1">
                <a:solidFill>
                  <a:schemeClr val="accent1">
                    <a:lumMod val="75000"/>
                  </a:schemeClr>
                </a:solidFill>
                <a:latin typeface="+mn-lt"/>
                <a:cs typeface="+mn-cs"/>
              </a:rPr>
              <a:t>Витгенштейн</a:t>
            </a:r>
            <a:r>
              <a:rPr lang="ru-RU" sz="2800" dirty="0">
                <a:solidFill>
                  <a:schemeClr val="accent1">
                    <a:lumMod val="75000"/>
                  </a:schemeClr>
                </a:solidFill>
                <a:latin typeface="+mn-lt"/>
                <a:cs typeface="+mn-cs"/>
              </a:rPr>
              <a:t>, философ, который призывал отказаться от изучения внутреннего мира сознания и сконцентрироваться на языке и поведении.</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1643050"/>
            <a:ext cx="7643866" cy="4247317"/>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defRPr/>
            </a:pPr>
            <a:r>
              <a:rPr lang="ru-RU" dirty="0" err="1"/>
              <a:t>Физикализм</a:t>
            </a:r>
            <a:r>
              <a:rPr lang="ru-RU" dirty="0"/>
              <a:t> теории тождества, который впервые постулировали Джон </a:t>
            </a:r>
            <a:r>
              <a:rPr lang="ru-RU" dirty="0" err="1"/>
              <a:t>Смарт</a:t>
            </a:r>
            <a:r>
              <a:rPr lang="ru-RU" dirty="0"/>
              <a:t> и </a:t>
            </a:r>
            <a:r>
              <a:rPr lang="ru-RU" dirty="0" err="1"/>
              <a:t>Юллин</a:t>
            </a:r>
            <a:r>
              <a:rPr lang="ru-RU" dirty="0"/>
              <a:t> </a:t>
            </a:r>
            <a:r>
              <a:rPr lang="ru-RU" dirty="0" err="1"/>
              <a:t>Плэйс</a:t>
            </a:r>
            <a:r>
              <a:rPr lang="ru-RU" dirty="0"/>
              <a:t>, стал непосредственной реакцией на неудачу бихевиоризма. Эта теория утверждала, что некоторое ментальное состояние буквально тождественно определенному состоянию мозга.</a:t>
            </a:r>
          </a:p>
          <a:p>
            <a:pPr fontAlgn="auto">
              <a:spcBef>
                <a:spcPts val="0"/>
              </a:spcBef>
              <a:spcAft>
                <a:spcPts val="0"/>
              </a:spcAft>
              <a:defRPr/>
            </a:pPr>
            <a:endParaRPr lang="ru-RU" dirty="0"/>
          </a:p>
          <a:p>
            <a:pPr fontAlgn="auto">
              <a:spcBef>
                <a:spcPts val="0"/>
              </a:spcBef>
              <a:spcAft>
                <a:spcPts val="0"/>
              </a:spcAft>
              <a:defRPr/>
            </a:pPr>
            <a:r>
              <a:rPr lang="ru-RU" dirty="0"/>
              <a:t>Теория тождества встретила несколько критических аргументов, одним из самых известных из них является аргумент Хилари </a:t>
            </a:r>
            <a:r>
              <a:rPr lang="ru-RU" dirty="0" err="1"/>
              <a:t>Патнема</a:t>
            </a:r>
            <a:r>
              <a:rPr lang="ru-RU" dirty="0"/>
              <a:t> о множественной реализации. Очевидно, что, например, боль могут испытывать не только люди, но и амфибии. С другой стороны, крайне маловероятно, что все различные организмы, которые испытывают боль, способны находиться в идентичном физическом состоянии мозга. Поэтому боль не может быть идентична некоторому состоянию мозга, а теория тождестве не находит эмпирического подтверждения.</a:t>
            </a:r>
          </a:p>
        </p:txBody>
      </p:sp>
      <p:sp>
        <p:nvSpPr>
          <p:cNvPr id="3" name="Прямоугольник 2"/>
          <p:cNvSpPr/>
          <p:nvPr/>
        </p:nvSpPr>
        <p:spPr>
          <a:xfrm>
            <a:off x="928662" y="285728"/>
            <a:ext cx="7011856"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5400" b="1" spc="50" dirty="0">
                <a:ln w="11430"/>
                <a:solidFill>
                  <a:schemeClr val="accent2">
                    <a:lumMod val="60000"/>
                    <a:lumOff val="40000"/>
                  </a:schemeClr>
                </a:solidFill>
                <a:effectLst>
                  <a:outerShdw blurRad="76200" dist="50800" dir="5400000" algn="tl" rotWithShape="0">
                    <a:srgbClr val="000000">
                      <a:alpha val="65000"/>
                    </a:srgbClr>
                  </a:outerShdw>
                </a:effectLst>
                <a:latin typeface="+mn-lt"/>
                <a:cs typeface="+mn-cs"/>
              </a:rPr>
              <a:t>Теория тождества</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2285992"/>
            <a:ext cx="7500990" cy="3139321"/>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defRPr/>
            </a:pPr>
            <a:r>
              <a:rPr lang="ru-RU" dirty="0" err="1"/>
              <a:t>Элиминативный</a:t>
            </a:r>
            <a:r>
              <a:rPr lang="ru-RU" dirty="0"/>
              <a:t> материализм является наиболее радикальной формой </a:t>
            </a:r>
            <a:r>
              <a:rPr lang="ru-RU" dirty="0" err="1"/>
              <a:t>физикализма</a:t>
            </a:r>
            <a:r>
              <a:rPr lang="ru-RU" dirty="0"/>
              <a:t>. Сторонники этой теории считают, что все ментальные состояния — это объекты, которые постулируются ложной эмпирической теорией, так называемой народной психологией (</a:t>
            </a:r>
            <a:r>
              <a:rPr lang="ru-RU" dirty="0" err="1"/>
              <a:t>folk</a:t>
            </a:r>
            <a:r>
              <a:rPr lang="ru-RU" dirty="0"/>
              <a:t> </a:t>
            </a:r>
            <a:r>
              <a:rPr lang="ru-RU" dirty="0" err="1"/>
              <a:t>psychology</a:t>
            </a:r>
            <a:r>
              <a:rPr lang="ru-RU" dirty="0"/>
              <a:t>). И подобно тому, как современная наука отказалась от других ложных теорий, таких как, например, концепция флогистона, она должна отказаться и от народной психологии. Отказ от последней будет означать и отказ от всех ментальных сущностей. Вопрос о соотношении сознания и тела, таким образом, окажется </a:t>
            </a:r>
            <a:r>
              <a:rPr lang="ru-RU" dirty="0" err="1"/>
              <a:t>псевдопроблемой</a:t>
            </a:r>
            <a:r>
              <a:rPr lang="ru-RU" dirty="0"/>
              <a:t>: существуют только те объекты, которые признаются работающими научными теориями.</a:t>
            </a:r>
          </a:p>
        </p:txBody>
      </p:sp>
      <p:sp>
        <p:nvSpPr>
          <p:cNvPr id="3" name="Прямоугольник 2"/>
          <p:cNvSpPr/>
          <p:nvPr/>
        </p:nvSpPr>
        <p:spPr>
          <a:xfrm>
            <a:off x="-214346" y="285728"/>
            <a:ext cx="9677619" cy="1754326"/>
          </a:xfrm>
          <a:prstGeom prst="rect">
            <a:avLst/>
          </a:prstGeom>
          <a:noFill/>
        </p:spPr>
        <p:txBody>
          <a:bodyPr>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ru-RU" sz="5400" b="1"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Элиминативный</a:t>
            </a:r>
            <a:r>
              <a:rPr lang="ru-RU"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mn-lt"/>
                <a:cs typeface="+mn-cs"/>
              </a:rPr>
              <a:t> материализм</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28728" y="214290"/>
            <a:ext cx="6292108" cy="923330"/>
          </a:xfrm>
          <a:prstGeom prst="rect">
            <a:avLst/>
          </a:prstGeom>
          <a:noFill/>
        </p:spPr>
        <p:txBody>
          <a:bodyPr wrap="none">
            <a:spAutoFit/>
            <a:scene3d>
              <a:camera prst="orthographicFront"/>
              <a:lightRig rig="glow" dir="tl">
                <a:rot lat="0" lon="0" rev="5400000"/>
              </a:lightRig>
            </a:scene3d>
            <a:sp3d contourW="12700">
              <a:bevelT w="25400" h="25400"/>
              <a:contourClr>
                <a:schemeClr val="accent6">
                  <a:shade val="73000"/>
                </a:schemeClr>
              </a:contourClr>
            </a:sp3d>
          </a:bodyPr>
          <a:lstStyle/>
          <a:p>
            <a:pPr algn="ctr" fontAlgn="auto">
              <a:spcBef>
                <a:spcPts val="0"/>
              </a:spcBef>
              <a:spcAft>
                <a:spcPts val="0"/>
              </a:spcAft>
              <a:defRPr/>
            </a:pPr>
            <a:r>
              <a:rPr lang="ru-RU" sz="5400" b="1" dirty="0">
                <a:ln w="11430"/>
                <a:solidFill>
                  <a:srgbClr val="99FF66"/>
                </a:solidFill>
                <a:effectLst>
                  <a:outerShdw blurRad="80000" dist="40000" dir="5040000" algn="tl">
                    <a:srgbClr val="000000">
                      <a:alpha val="30000"/>
                    </a:srgbClr>
                  </a:outerShdw>
                </a:effectLst>
                <a:latin typeface="+mn-lt"/>
                <a:cs typeface="+mn-cs"/>
              </a:rPr>
              <a:t>Функционализм</a:t>
            </a:r>
          </a:p>
        </p:txBody>
      </p:sp>
      <p:sp>
        <p:nvSpPr>
          <p:cNvPr id="4" name="Прямоугольник с двумя скругленными противолежащими углами 3"/>
          <p:cNvSpPr/>
          <p:nvPr/>
        </p:nvSpPr>
        <p:spPr>
          <a:xfrm>
            <a:off x="428625" y="1571625"/>
            <a:ext cx="7429500" cy="4786313"/>
          </a:xfrm>
          <a:prstGeom prst="round2DiagRect">
            <a:avLst>
              <a:gd name="adj1" fmla="val 16667"/>
              <a:gd name="adj2" fmla="val 0"/>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rPr>
              <a:t> Мозги в бочке, один из классических мысленных экспериментов, обсуждающихся в современной философии сознания.</a:t>
            </a:r>
          </a:p>
          <a:p>
            <a:pPr algn="ctr" fontAlgn="auto">
              <a:spcBef>
                <a:spcPts val="0"/>
              </a:spcBef>
              <a:spcAft>
                <a:spcPts val="0"/>
              </a:spcAft>
              <a:defRPr/>
            </a:pPr>
            <a:endParaRPr lang="ru-RU" dirty="0">
              <a:solidFill>
                <a:schemeClr val="tx1"/>
              </a:solidFill>
            </a:endParaRPr>
          </a:p>
          <a:p>
            <a:pPr algn="ctr" fontAlgn="auto">
              <a:spcBef>
                <a:spcPts val="0"/>
              </a:spcBef>
              <a:spcAft>
                <a:spcPts val="0"/>
              </a:spcAft>
              <a:defRPr/>
            </a:pPr>
            <a:r>
              <a:rPr lang="ru-RU" dirty="0">
                <a:solidFill>
                  <a:schemeClr val="tx1"/>
                </a:solidFill>
              </a:rPr>
              <a:t>Функционализм — это теория, согласно которой иметь ментальное состояние значит быть в некотором функциональном состоянии. Функциональное состояние фиксируется благодаря совокупности каузальных отношений, поэтому если система находится в некотором функциональном состоянии, это означает, что она определяется совокупностью причин «на входе» и следствий «на выходе». Соответственно, если речь идет о сознании, то его функциональное состояние определяется сенсорными данными и результирующим поведением.</a:t>
            </a:r>
            <a:endParaRPr lang="ru-RU"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p:cNvSpPr/>
          <p:nvPr/>
        </p:nvSpPr>
        <p:spPr>
          <a:xfrm>
            <a:off x="357188" y="428625"/>
            <a:ext cx="7715250" cy="5857875"/>
          </a:xfrm>
          <a:prstGeom prst="round2DiagRect">
            <a:avLst/>
          </a:prstGeom>
          <a:solidFill>
            <a:srgbClr val="99FF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solidFill>
                  <a:schemeClr val="tx1"/>
                </a:solidFill>
              </a:rPr>
              <a:t>Главный тезис функционализма состоит в том, что одни и те же функциональные состояния могут быть реализованы на принципиально различных физических системах. Подобно тому как, например, часы могут быть аналоговыми или цифровыми, но при этом выполнять одну и ту же функцию, функцию сознания могут выполнять не только органические системы (мозг), но и, например, компьютеры.</a:t>
            </a:r>
            <a:endParaRPr lang="ru-RU" sz="2800" dirty="0">
              <a:solidFill>
                <a:schemeClr val="tx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a:stretch>
            <a:fillRect/>
          </a:stretch>
        </p:blipFill>
        <p:spPr bwMode="auto">
          <a:xfrm>
            <a:off x="2714625" y="428625"/>
            <a:ext cx="3429000" cy="3657600"/>
          </a:xfrm>
          <a:prstGeom prst="rect">
            <a:avLst/>
          </a:prstGeom>
          <a:noFill/>
          <a:ln w="9525">
            <a:noFill/>
            <a:miter lim="800000"/>
            <a:headEnd/>
            <a:tailEnd/>
          </a:ln>
        </p:spPr>
      </p:pic>
      <p:sp>
        <p:nvSpPr>
          <p:cNvPr id="3" name="Прямоугольник 2"/>
          <p:cNvSpPr/>
          <p:nvPr/>
        </p:nvSpPr>
        <p:spPr>
          <a:xfrm>
            <a:off x="500034" y="4286256"/>
            <a:ext cx="7715304" cy="1200329"/>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fontAlgn="auto">
              <a:spcBef>
                <a:spcPts val="0"/>
              </a:spcBef>
              <a:spcAft>
                <a:spcPts val="0"/>
              </a:spcAft>
              <a:defRPr/>
            </a:pPr>
            <a:r>
              <a:rPr lang="ru-RU" sz="2400" dirty="0"/>
              <a:t>Мозги в бочке, один из классических мысленных экспериментов, обсуждающихся в современной философии сознания.</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00034" y="357166"/>
            <a:ext cx="7994496" cy="923330"/>
          </a:xfrm>
          <a:prstGeom prst="rect">
            <a:avLst/>
          </a:prstGeom>
          <a:noFill/>
        </p:spPr>
        <p:txBody>
          <a:bodyPr wrap="none">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fontAlgn="auto">
              <a:spcBef>
                <a:spcPts val="0"/>
              </a:spcBef>
              <a:spcAft>
                <a:spcPts val="0"/>
              </a:spcAft>
              <a:defRPr/>
            </a:pPr>
            <a:r>
              <a:rPr lang="ru-RU" sz="5400" b="1" dirty="0">
                <a:ln/>
                <a:solidFill>
                  <a:srgbClr val="A1EFDC"/>
                </a:solidFill>
                <a:latin typeface="+mn-lt"/>
                <a:cs typeface="+mn-cs"/>
              </a:rPr>
              <a:t>Аномальный монизм</a:t>
            </a:r>
          </a:p>
        </p:txBody>
      </p:sp>
      <p:sp>
        <p:nvSpPr>
          <p:cNvPr id="6" name="Скругленный прямоугольник 5"/>
          <p:cNvSpPr/>
          <p:nvPr/>
        </p:nvSpPr>
        <p:spPr>
          <a:xfrm>
            <a:off x="785813" y="1500188"/>
            <a:ext cx="7000875" cy="4929187"/>
          </a:xfrm>
          <a:prstGeom prst="roundRect">
            <a:avLst/>
          </a:prstGeom>
          <a:solidFill>
            <a:srgbClr val="A1EFD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solidFill>
                  <a:schemeClr val="tx1"/>
                </a:solidFill>
              </a:rPr>
              <a:t>Аномальный монизм разработан американским философом Дональдом </a:t>
            </a:r>
            <a:r>
              <a:rPr lang="ru-RU" sz="2000" dirty="0" err="1">
                <a:solidFill>
                  <a:schemeClr val="tx1"/>
                </a:solidFill>
              </a:rPr>
              <a:t>Дэвидсоном</a:t>
            </a:r>
            <a:r>
              <a:rPr lang="ru-RU" sz="2000" dirty="0">
                <a:solidFill>
                  <a:schemeClr val="tx1"/>
                </a:solidFill>
              </a:rPr>
              <a:t> в 70-ые годы XX века. Эта теория предполагает, что хотя существует лишь один вид реальности — материальная и, соответственно, лишь один вид событий — физические (в том числе события в мозге), существует множество способов описывать и интерпретировать эти факты. Одной из интерпретаций и является менталистский словарь, описывающий поведение человека в психологических терминах.</a:t>
            </a:r>
            <a:endParaRPr lang="ru-RU" sz="2000" dirty="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Выноска со стрелкой вниз 2"/>
          <p:cNvSpPr/>
          <p:nvPr/>
        </p:nvSpPr>
        <p:spPr>
          <a:xfrm>
            <a:off x="285750" y="357188"/>
            <a:ext cx="8215313" cy="6286500"/>
          </a:xfrm>
          <a:prstGeom prst="downArrowCallout">
            <a:avLst/>
          </a:prstGeom>
          <a:solidFill>
            <a:srgbClr val="A1EFD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solidFill>
                  <a:schemeClr val="tx1"/>
                </a:solidFill>
              </a:rPr>
              <a:t>Критика психофизической проблемы с позиций лингвистической философии</a:t>
            </a:r>
          </a:p>
          <a:p>
            <a:pPr algn="ctr" fontAlgn="auto">
              <a:spcBef>
                <a:spcPts val="0"/>
              </a:spcBef>
              <a:spcAft>
                <a:spcPts val="0"/>
              </a:spcAft>
              <a:defRPr/>
            </a:pPr>
            <a:endParaRPr lang="ru-RU" sz="2000" dirty="0">
              <a:solidFill>
                <a:schemeClr val="tx1"/>
              </a:solidFill>
            </a:endParaRPr>
          </a:p>
          <a:p>
            <a:pPr algn="ctr" fontAlgn="auto">
              <a:spcBef>
                <a:spcPts val="0"/>
              </a:spcBef>
              <a:spcAft>
                <a:spcPts val="0"/>
              </a:spcAft>
              <a:defRPr/>
            </a:pPr>
            <a:r>
              <a:rPr lang="ru-RU" sz="2000" dirty="0">
                <a:solidFill>
                  <a:schemeClr val="tx1"/>
                </a:solidFill>
              </a:rPr>
              <a:t>На сегодняшний день не существует общепризнанного решения психофизической проблемы. Некоторые философы считают, что это не случайно, поскольку в самом вопросе о соотношении сознания и тела содержится ошибка. Такие философы говорят, что психофизическая проблема является </a:t>
            </a:r>
            <a:r>
              <a:rPr lang="ru-RU" sz="2000" dirty="0" err="1">
                <a:solidFill>
                  <a:schemeClr val="tx1"/>
                </a:solidFill>
              </a:rPr>
              <a:t>псевдопроблемой</a:t>
            </a:r>
            <a:r>
              <a:rPr lang="ru-RU" sz="2000" dirty="0">
                <a:solidFill>
                  <a:schemeClr val="tx1"/>
                </a:solidFill>
              </a:rPr>
              <a:t>. В рамках аналитической философии подобную позицию занимают, в основном, последователи Людвига </a:t>
            </a:r>
            <a:r>
              <a:rPr lang="ru-RU" sz="2000" dirty="0" err="1">
                <a:solidFill>
                  <a:schemeClr val="tx1"/>
                </a:solidFill>
              </a:rPr>
              <a:t>Витгенштейна</a:t>
            </a:r>
            <a:r>
              <a:rPr lang="ru-RU" sz="2000" dirty="0">
                <a:solidFill>
                  <a:schemeClr val="tx1"/>
                </a:solidFill>
              </a:rPr>
              <a:t>, который считал, что все философские проблемы на самом деле являются всего лишь лингвистическими головоломками</a:t>
            </a:r>
            <a:r>
              <a:rPr lang="ru-RU" dirty="0"/>
              <a:t>.</a:t>
            </a:r>
            <a:endParaRPr lang="ru-RU"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вырезанными соседними углами 2"/>
          <p:cNvSpPr/>
          <p:nvPr/>
        </p:nvSpPr>
        <p:spPr>
          <a:xfrm>
            <a:off x="285750" y="357188"/>
            <a:ext cx="7786688" cy="6000750"/>
          </a:xfrm>
          <a:prstGeom prst="snip2SameRect">
            <a:avLst/>
          </a:prstGeom>
          <a:solidFill>
            <a:srgbClr val="A1EFD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solidFill>
                  <a:schemeClr val="tx1"/>
                </a:solidFill>
              </a:rPr>
              <a:t>Критики психофизической проблемы указывают, что неверно спрашивать, как ментальные и биологические состояния соотносятся друг с другом. Нужно просто признать, что люди могут описываться разными способами — например, в рамках ментального (психологического) или биологического словарей. </a:t>
            </a:r>
            <a:r>
              <a:rPr lang="ru-RU" sz="2000" dirty="0" err="1">
                <a:solidFill>
                  <a:schemeClr val="tx1"/>
                </a:solidFill>
              </a:rPr>
              <a:t>Псевдопроблемы</a:t>
            </a:r>
            <a:r>
              <a:rPr lang="ru-RU" sz="2000" dirty="0">
                <a:solidFill>
                  <a:schemeClr val="tx1"/>
                </a:solidFill>
              </a:rPr>
              <a:t> возникают, когда мы пытаемся описать один словарь в терминах другого, или когда ментальный словарь используется в неверном контексте. Нечто подобное происходит, например, когда кто-то пытается искать ментальные состояния в мозге. Мозг — это просто неверный контекст для использования менталистского словаря, поэтому поиск ментальных состояний в мозге является категориальной ошибкой.</a:t>
            </a:r>
            <a:endParaRPr lang="ru-RU" sz="2000"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14348" y="285728"/>
            <a:ext cx="7194550" cy="1077218"/>
          </a:xfrm>
          <a:prstGeom prst="rect">
            <a:avLst/>
          </a:prstGeom>
          <a:noFill/>
        </p:spPr>
        <p:txBody>
          <a:bodyPr>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3200" b="1" spc="50" dirty="0">
                <a:ln w="11430"/>
                <a:solidFill>
                  <a:srgbClr val="FFFF99"/>
                </a:solidFill>
                <a:effectLst>
                  <a:outerShdw blurRad="76200" dist="50800" dir="5400000" algn="tl" rotWithShape="0">
                    <a:srgbClr val="000000">
                      <a:alpha val="65000"/>
                    </a:srgbClr>
                  </a:outerShdw>
                </a:effectLst>
                <a:latin typeface="+mn-lt"/>
                <a:cs typeface="+mn-cs"/>
              </a:rPr>
              <a:t>Скептицизм в отношении психофизической проблемы</a:t>
            </a:r>
          </a:p>
        </p:txBody>
      </p:sp>
      <p:sp>
        <p:nvSpPr>
          <p:cNvPr id="5" name="Табличка 4"/>
          <p:cNvSpPr/>
          <p:nvPr/>
        </p:nvSpPr>
        <p:spPr>
          <a:xfrm>
            <a:off x="500063" y="1571625"/>
            <a:ext cx="7643812" cy="4857750"/>
          </a:xfrm>
          <a:prstGeom prst="plaqu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solidFill>
                  <a:schemeClr val="tx1"/>
                </a:solidFill>
              </a:rPr>
              <a:t>Другие мыслители считают, что хотя проблема соотношения тела и сознания сформулирована корректно, мы принципиально не способны дать на неё удовлетворительный ответ. Например, Колин </a:t>
            </a:r>
            <a:r>
              <a:rPr lang="ru-RU" dirty="0" err="1">
                <a:solidFill>
                  <a:schemeClr val="tx1"/>
                </a:solidFill>
              </a:rPr>
              <a:t>Макгинн</a:t>
            </a:r>
            <a:r>
              <a:rPr lang="ru-RU" dirty="0">
                <a:solidFill>
                  <a:schemeClr val="tx1"/>
                </a:solidFill>
              </a:rPr>
              <a:t> считает, что вопрос о природе сознании вообще лежит за пределами наших когнитивных способностей. Каждый биологический вид имеет определенные ограничения. Например, собаки не в состоянии доказать теорему Пифагора. Точно также люди не в состоянии создать удовлетворительной теории сознания. Если так думать, то собаки </a:t>
            </a:r>
            <a:r>
              <a:rPr lang="ru-RU" dirty="0" err="1">
                <a:solidFill>
                  <a:schemeClr val="tx1"/>
                </a:solidFill>
              </a:rPr>
              <a:t>вобще</a:t>
            </a:r>
            <a:r>
              <a:rPr lang="ru-RU" dirty="0">
                <a:solidFill>
                  <a:schemeClr val="tx1"/>
                </a:solidFill>
              </a:rPr>
              <a:t> доказывать не могут, а люди могут. Значит мы можем доказать все что изучаем.</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нутый угол 2"/>
          <p:cNvSpPr/>
          <p:nvPr/>
        </p:nvSpPr>
        <p:spPr>
          <a:xfrm>
            <a:off x="428625" y="214313"/>
            <a:ext cx="7643813" cy="6143625"/>
          </a:xfrm>
          <a:prstGeom prst="foldedCorner">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ru-RU" dirty="0"/>
          </a:p>
          <a:p>
            <a:pPr algn="ctr" fontAlgn="auto">
              <a:spcBef>
                <a:spcPts val="0"/>
              </a:spcBef>
              <a:spcAft>
                <a:spcPts val="0"/>
              </a:spcAft>
              <a:defRPr/>
            </a:pPr>
            <a:r>
              <a:rPr lang="ru-RU" dirty="0">
                <a:solidFill>
                  <a:schemeClr val="tx1"/>
                </a:solidFill>
              </a:rPr>
              <a:t>Другой философ, Томас Нагель, считает, что подобный скептицизм </a:t>
            </a:r>
            <a:r>
              <a:rPr lang="ru-RU" dirty="0" err="1">
                <a:solidFill>
                  <a:schemeClr val="tx1"/>
                </a:solidFill>
              </a:rPr>
              <a:t>Макгинна</a:t>
            </a:r>
            <a:r>
              <a:rPr lang="ru-RU" dirty="0">
                <a:solidFill>
                  <a:schemeClr val="tx1"/>
                </a:solidFill>
              </a:rPr>
              <a:t> слишком радикален. Дело не в ограниченности нашей биологической природы, а в том, что сознание нельзя исследовать стандартными научными методами. Наука пытается построить полностью объективную картину действительности, устранив все конкретные субъективные «точки зрения» на мир. Поэтому сознание принципиально ускользает из поля зрения ученых. Более того, когда мы изучаем сознание, то исследователь сам является частью предмета своего изучения. Сознание, таким образом, есть условие возможности науки и не может быть её предметом. Доказывая подобную точку зрения, Нагель предложил задаться вопросом о том, что значит быть летучей мышью: на что похож субъективный опыт существа, ориентирующегося в пространстве при помощи радара? Ответить на этот вопрос наука не может, и точно также она не способна понять природу «обычного» человеческого сознания. Статья Нагеля «На что похоже быть летучей мышью?» стала предметом обширной полемики в современной философии. Чтобы оценить качество яйца, не обязательно быть курицей.</a:t>
            </a:r>
            <a:endParaRPr lang="ru-RU"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14348" y="1785927"/>
            <a:ext cx="7143800" cy="452431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fontAlgn="auto">
              <a:spcBef>
                <a:spcPts val="0"/>
              </a:spcBef>
              <a:spcAft>
                <a:spcPts val="0"/>
              </a:spcAft>
              <a:defRPr/>
            </a:pPr>
            <a:endParaRPr lang="ru-RU" sz="2400" dirty="0"/>
          </a:p>
          <a:p>
            <a:pPr fontAlgn="auto">
              <a:spcBef>
                <a:spcPts val="0"/>
              </a:spcBef>
              <a:spcAft>
                <a:spcPts val="0"/>
              </a:spcAft>
              <a:defRPr/>
            </a:pPr>
            <a:r>
              <a:rPr lang="ru-RU" sz="2400" dirty="0"/>
              <a:t>Научный натурализм в философии сознания сталкивается с фундаментальной проблемой: сознание имеет определенные свойства, которые, по крайней мере на первый взгляд, невозможно объяснить в физических терминах. Натурализм, таким образом, должен объяснить, каким образом эти свойства возможны. Этот проект часто называют «натурализацией сознания». На его пути стоят две главные проблемы — это </a:t>
            </a:r>
            <a:r>
              <a:rPr lang="ru-RU" sz="2400" dirty="0" err="1"/>
              <a:t>интенциональность</a:t>
            </a:r>
            <a:r>
              <a:rPr lang="ru-RU" sz="2400" dirty="0"/>
              <a:t> и так называемая </a:t>
            </a:r>
            <a:r>
              <a:rPr lang="ru-RU" sz="2400" dirty="0" err="1"/>
              <a:t>qualia</a:t>
            </a:r>
            <a:r>
              <a:rPr lang="ru-RU" sz="2400" dirty="0"/>
              <a:t>.</a:t>
            </a:r>
          </a:p>
        </p:txBody>
      </p:sp>
      <p:sp>
        <p:nvSpPr>
          <p:cNvPr id="3" name="Прямоугольник 2"/>
          <p:cNvSpPr/>
          <p:nvPr/>
        </p:nvSpPr>
        <p:spPr>
          <a:xfrm>
            <a:off x="2428860" y="214290"/>
            <a:ext cx="4464815" cy="1418877"/>
          </a:xfrm>
          <a:prstGeom prst="rect">
            <a:avLst/>
          </a:prstGeom>
          <a:noFill/>
        </p:spPr>
        <p:txBody>
          <a:bodyPr>
            <a:spAutoFit/>
          </a:bodyPr>
          <a:lstStyle/>
          <a:p>
            <a:pPr algn="ctr" fontAlgn="auto">
              <a:spcBef>
                <a:spcPts val="0"/>
              </a:spcBef>
              <a:spcAft>
                <a:spcPts val="0"/>
              </a:spcAft>
              <a:defRPr/>
            </a:pPr>
            <a:r>
              <a:rPr lang="ru-RU" sz="2800" b="1" dirty="0">
                <a:ln w="18000">
                  <a:solidFill>
                    <a:schemeClr val="accent2">
                      <a:satMod val="140000"/>
                    </a:schemeClr>
                  </a:solidFill>
                  <a:prstDash val="solid"/>
                  <a:miter lim="800000"/>
                </a:ln>
                <a:solidFill>
                  <a:srgbClr val="FF5050"/>
                </a:solidFill>
                <a:effectLst>
                  <a:outerShdw blurRad="25500" dist="23000" dir="7020000" algn="tl">
                    <a:srgbClr val="000000">
                      <a:alpha val="50000"/>
                    </a:srgbClr>
                  </a:outerShdw>
                </a:effectLst>
                <a:latin typeface="+mn-lt"/>
                <a:cs typeface="+mn-cs"/>
              </a:rPr>
              <a:t>Натурализм в философии сознания и его проблемы</a:t>
            </a:r>
          </a:p>
        </p:txBody>
      </p:sp>
      <p:sp>
        <p:nvSpPr>
          <p:cNvPr id="4" name="Облако 3"/>
          <p:cNvSpPr/>
          <p:nvPr/>
        </p:nvSpPr>
        <p:spPr>
          <a:xfrm>
            <a:off x="357188" y="214313"/>
            <a:ext cx="1785937" cy="1285875"/>
          </a:xfrm>
          <a:prstGeom prst="cloud">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1.</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Прямоугольник 1"/>
          <p:cNvSpPr>
            <a:spLocks noChangeArrowheads="1"/>
          </p:cNvSpPr>
          <p:nvPr/>
        </p:nvSpPr>
        <p:spPr bwMode="auto">
          <a:xfrm>
            <a:off x="285750" y="1643063"/>
            <a:ext cx="7643813" cy="5324475"/>
          </a:xfrm>
          <a:prstGeom prst="rect">
            <a:avLst/>
          </a:prstGeom>
          <a:noFill/>
          <a:ln w="9525">
            <a:noFill/>
            <a:miter lim="800000"/>
            <a:headEnd/>
            <a:tailEnd/>
          </a:ln>
        </p:spPr>
        <p:txBody>
          <a:bodyPr>
            <a:spAutoFit/>
          </a:bodyPr>
          <a:lstStyle/>
          <a:p>
            <a:pPr algn="ctr"/>
            <a:r>
              <a:rPr lang="ru-RU" sz="2000">
                <a:latin typeface="Century Schoolbook" pitchFamily="18" charset="0"/>
              </a:rPr>
              <a:t>Интенциональность определяется как направленность ментальных состояний (наших мыслей, желаний и т. п.) на некоторый объект во внешнем мире. Наличие у ментальных состояний такого свойства означает, что они имеют некоторое содержание и семантические референты, а значит им можно приписывать истинность или ложность. Когда мы пытаемся редуцировать эти состояния к физической реальности, возникает следующая проблема: физическая реальность не может быть истинной или ложной, она просто есть. Возможность приписывать значения истинности ментальным состояниям означает, что они направлены на некоторые факты. Например, мысль о том, что Геродот был историком, указывает на Геродота и на тот факт, что он был историком. Но как осуществляется такое отношение между мыслью и фактом? Ведь в мозге существуют только электрохимические процессы, которые ничем не напоминают о Геродоте.</a:t>
            </a:r>
          </a:p>
        </p:txBody>
      </p:sp>
      <p:sp>
        <p:nvSpPr>
          <p:cNvPr id="3" name="Прямоугольник 2"/>
          <p:cNvSpPr/>
          <p:nvPr/>
        </p:nvSpPr>
        <p:spPr>
          <a:xfrm>
            <a:off x="2928926" y="214290"/>
            <a:ext cx="5715040" cy="707886"/>
          </a:xfrm>
          <a:prstGeom prst="rect">
            <a:avLst/>
          </a:prstGeom>
          <a:noFill/>
        </p:spPr>
        <p:txBody>
          <a:bodyPr>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4000" b="1" dirty="0" err="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rPr>
              <a:t>Интенциональность</a:t>
            </a:r>
            <a:endParaRPr lang="ru-RU" sz="40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endParaRPr>
          </a:p>
        </p:txBody>
      </p:sp>
      <p:sp>
        <p:nvSpPr>
          <p:cNvPr id="4" name="Облако 3"/>
          <p:cNvSpPr/>
          <p:nvPr/>
        </p:nvSpPr>
        <p:spPr>
          <a:xfrm>
            <a:off x="571500" y="214313"/>
            <a:ext cx="2143125" cy="1285875"/>
          </a:xfrm>
          <a:prstGeom prst="cloud">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2.</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143116"/>
            <a:ext cx="7358114" cy="3970318"/>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ru-RU" dirty="0" err="1"/>
              <a:t>Квалиа</a:t>
            </a:r>
            <a:r>
              <a:rPr lang="ru-RU" dirty="0"/>
              <a:t> — это некоторое качественное субъективное переживание, которые мы испытываем. Различные ментальные состояния субъективно по-разному переживаются разными людьми. Например, некоторым людям нравится вкус ментолового мороженого, в то время как другим — нет. Как можно объяснить это различие в терминах естественных наук? Как вообще можно зафиксировать то, каким нам представляется вкус мороженого?</a:t>
            </a:r>
          </a:p>
          <a:p>
            <a:pPr algn="ctr" fontAlgn="auto">
              <a:spcBef>
                <a:spcPts val="0"/>
              </a:spcBef>
              <a:spcAft>
                <a:spcPts val="0"/>
              </a:spcAft>
              <a:defRPr/>
            </a:pPr>
            <a:endParaRPr lang="ru-RU" dirty="0"/>
          </a:p>
          <a:p>
            <a:pPr algn="ctr" fontAlgn="auto">
              <a:spcBef>
                <a:spcPts val="0"/>
              </a:spcBef>
              <a:spcAft>
                <a:spcPts val="0"/>
              </a:spcAft>
              <a:defRPr/>
            </a:pPr>
            <a:r>
              <a:rPr lang="ru-RU" dirty="0"/>
              <a:t>Различие можно объяснить "отношением" к составляющим продукта, в данном случае ментолового мороженого, то есть вкус будет зависеть от того, как ассоциируется продукт с явлениями и предметами, произошедшими ранее и на уровне гипноза: если убеждать себя что мороженое вкусное, оно будет вкусное.</a:t>
            </a:r>
          </a:p>
        </p:txBody>
      </p:sp>
      <p:sp>
        <p:nvSpPr>
          <p:cNvPr id="3" name="Прямоугольник 2"/>
          <p:cNvSpPr/>
          <p:nvPr/>
        </p:nvSpPr>
        <p:spPr>
          <a:xfrm>
            <a:off x="4214810" y="214290"/>
            <a:ext cx="293061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5400" b="1" dirty="0" err="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rPr>
              <a:t>Квалиа</a:t>
            </a:r>
            <a:endParaRPr lang="ru-RU"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endParaRPr>
          </a:p>
        </p:txBody>
      </p:sp>
      <p:sp>
        <p:nvSpPr>
          <p:cNvPr id="4" name="Облако 3"/>
          <p:cNvSpPr/>
          <p:nvPr/>
        </p:nvSpPr>
        <p:spPr>
          <a:xfrm>
            <a:off x="714375" y="214313"/>
            <a:ext cx="2571750" cy="1357312"/>
          </a:xfrm>
          <a:prstGeom prst="cloud">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3.</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Прямоугольник 1"/>
          <p:cNvSpPr>
            <a:spLocks noChangeArrowheads="1"/>
          </p:cNvSpPr>
          <p:nvPr/>
        </p:nvSpPr>
        <p:spPr bwMode="auto">
          <a:xfrm>
            <a:off x="642938" y="2071688"/>
            <a:ext cx="7215187" cy="3786187"/>
          </a:xfrm>
          <a:prstGeom prst="rect">
            <a:avLst/>
          </a:prstGeom>
          <a:noFill/>
          <a:ln w="9525">
            <a:noFill/>
            <a:miter lim="800000"/>
            <a:headEnd/>
            <a:tailEnd/>
          </a:ln>
        </p:spPr>
        <p:txBody>
          <a:bodyPr>
            <a:spAutoFit/>
          </a:bodyPr>
          <a:lstStyle/>
          <a:p>
            <a:r>
              <a:rPr lang="ru-RU" sz="2000">
                <a:latin typeface="Century Schoolbook" pitchFamily="18" charset="0"/>
              </a:rPr>
              <a:t>Поскольку люди имеют тела, они являются частью физической и биологической реальности. В этом статусе они являются предметом изучения естественных наук. И так как ментальные процессы не являются независимыми от тела, то описания человека в естественных науках непосредственно влияют на философию сознания. Точно также философия сознания создает концептуальные схемы для некоторых молодых наук. Существует несколько научных дисциплин, которые релевантны философии сознания. Они включают в себя биологию, информатику, когнитивную науку, кибернетику, лингвистику и психологию.</a:t>
            </a:r>
          </a:p>
        </p:txBody>
      </p:sp>
      <p:sp>
        <p:nvSpPr>
          <p:cNvPr id="3" name="Прямоугольник 2"/>
          <p:cNvSpPr/>
          <p:nvPr/>
        </p:nvSpPr>
        <p:spPr>
          <a:xfrm>
            <a:off x="3071802" y="214290"/>
            <a:ext cx="5469398" cy="1200329"/>
          </a:xfrm>
          <a:prstGeom prst="rect">
            <a:avLst/>
          </a:prstGeom>
          <a:noFill/>
        </p:spPr>
        <p:txBody>
          <a:bodyPr>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36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rPr>
              <a:t>Философия сознания и наука</a:t>
            </a:r>
          </a:p>
        </p:txBody>
      </p:sp>
      <p:sp>
        <p:nvSpPr>
          <p:cNvPr id="4" name="Облако 3"/>
          <p:cNvSpPr/>
          <p:nvPr/>
        </p:nvSpPr>
        <p:spPr>
          <a:xfrm>
            <a:off x="571500" y="285750"/>
            <a:ext cx="2071688" cy="1214438"/>
          </a:xfrm>
          <a:prstGeom prst="cloud">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4.</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034" y="2285992"/>
            <a:ext cx="7072362" cy="3477875"/>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fontAlgn="auto">
              <a:spcBef>
                <a:spcPts val="0"/>
              </a:spcBef>
              <a:spcAft>
                <a:spcPts val="0"/>
              </a:spcAft>
              <a:defRPr/>
            </a:pPr>
            <a:r>
              <a:rPr lang="ru-RU" sz="2000" dirty="0"/>
              <a:t>Биология, как и все современные естественные науки, опирается на материалистическую картину мира. Объектом изучения </a:t>
            </a:r>
            <a:r>
              <a:rPr lang="ru-RU" sz="2000" dirty="0" err="1"/>
              <a:t>нейробиологии</a:t>
            </a:r>
            <a:r>
              <a:rPr lang="ru-RU" sz="2000" dirty="0"/>
              <a:t> как раздела биологии являются физические процессы, которые рассматриваются в качестве оснований ментальной деятельности и поведения. Прогресс биологии в изучении и объяснении ментальных феноменов зафиксирован, в частности, в отсутствии эмпирических опровержений её фундаментальной предпосылки: «изменения в ментальных состояний субъекта невозможно без изменений в состояниях его мозга».</a:t>
            </a:r>
          </a:p>
        </p:txBody>
      </p:sp>
      <p:sp>
        <p:nvSpPr>
          <p:cNvPr id="3" name="Прямоугольник 2"/>
          <p:cNvSpPr/>
          <p:nvPr/>
        </p:nvSpPr>
        <p:spPr>
          <a:xfrm>
            <a:off x="2500298" y="428604"/>
            <a:ext cx="600998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5400" b="1" dirty="0" err="1">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rPr>
              <a:t>Нейробиология</a:t>
            </a:r>
            <a:endParaRPr lang="ru-RU" sz="54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latin typeface="+mn-lt"/>
              <a:cs typeface="+mn-cs"/>
            </a:endParaRPr>
          </a:p>
        </p:txBody>
      </p:sp>
      <p:sp>
        <p:nvSpPr>
          <p:cNvPr id="4" name="Облако 3"/>
          <p:cNvSpPr/>
          <p:nvPr/>
        </p:nvSpPr>
        <p:spPr>
          <a:xfrm>
            <a:off x="428625" y="428625"/>
            <a:ext cx="1928813" cy="1428750"/>
          </a:xfrm>
          <a:prstGeom prst="cloud">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5.</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Лента лицом вниз 2"/>
          <p:cNvSpPr/>
          <p:nvPr/>
        </p:nvSpPr>
        <p:spPr>
          <a:xfrm>
            <a:off x="357188" y="714375"/>
            <a:ext cx="8358187" cy="5929313"/>
          </a:xfrm>
          <a:prstGeom prst="ribbon">
            <a:avLst/>
          </a:prstGeom>
          <a:solidFill>
            <a:srgbClr val="A1EFDC"/>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sz="1600" dirty="0">
                <a:solidFill>
                  <a:schemeClr val="tx1"/>
                </a:solidFill>
              </a:rPr>
              <a:t>В рамках </a:t>
            </a:r>
            <a:r>
              <a:rPr lang="ru-RU" sz="1600" dirty="0" err="1">
                <a:solidFill>
                  <a:schemeClr val="tx1"/>
                </a:solidFill>
              </a:rPr>
              <a:t>нейробиологии</a:t>
            </a:r>
            <a:r>
              <a:rPr lang="ru-RU" sz="1600" dirty="0">
                <a:solidFill>
                  <a:schemeClr val="tx1"/>
                </a:solidFill>
              </a:rPr>
              <a:t> существует большое количество разделов, которые изучают отношения между ментальными и физическими состояниями и процессами.</a:t>
            </a:r>
          </a:p>
          <a:p>
            <a:pPr fontAlgn="auto">
              <a:spcBef>
                <a:spcPts val="0"/>
              </a:spcBef>
              <a:spcAft>
                <a:spcPts val="0"/>
              </a:spcAft>
              <a:defRPr/>
            </a:pPr>
            <a:r>
              <a:rPr lang="ru-RU" sz="1600" dirty="0">
                <a:solidFill>
                  <a:schemeClr val="tx1"/>
                </a:solidFill>
              </a:rPr>
              <a:t>1.Сенсорная нейрофизиология изучает отношения между процессом восприятия и раздражения. </a:t>
            </a:r>
          </a:p>
          <a:p>
            <a:pPr fontAlgn="auto">
              <a:spcBef>
                <a:spcPts val="0"/>
              </a:spcBef>
              <a:spcAft>
                <a:spcPts val="0"/>
              </a:spcAft>
              <a:defRPr/>
            </a:pPr>
            <a:r>
              <a:rPr lang="ru-RU" sz="1600" dirty="0">
                <a:solidFill>
                  <a:schemeClr val="tx1"/>
                </a:solidFill>
              </a:rPr>
              <a:t>2.Когнитивная </a:t>
            </a:r>
            <a:r>
              <a:rPr lang="ru-RU" sz="1600" dirty="0" err="1">
                <a:solidFill>
                  <a:schemeClr val="tx1"/>
                </a:solidFill>
              </a:rPr>
              <a:t>нейронаука</a:t>
            </a:r>
            <a:r>
              <a:rPr lang="ru-RU" sz="1600" dirty="0">
                <a:solidFill>
                  <a:schemeClr val="tx1"/>
                </a:solidFill>
              </a:rPr>
              <a:t> изучает корреляции между ментальными и нейронными процессами. </a:t>
            </a:r>
          </a:p>
          <a:p>
            <a:pPr fontAlgn="auto">
              <a:spcBef>
                <a:spcPts val="0"/>
              </a:spcBef>
              <a:spcAft>
                <a:spcPts val="0"/>
              </a:spcAft>
              <a:defRPr/>
            </a:pPr>
            <a:r>
              <a:rPr lang="ru-RU" sz="1600" dirty="0">
                <a:solidFill>
                  <a:schemeClr val="tx1"/>
                </a:solidFill>
              </a:rPr>
              <a:t>3.Нейрофизиология описывает </a:t>
            </a:r>
            <a:r>
              <a:rPr lang="ru-RU" sz="1600" dirty="0" err="1">
                <a:solidFill>
                  <a:schemeClr val="tx1"/>
                </a:solidFill>
              </a:rPr>
              <a:t>зависимимость</a:t>
            </a:r>
            <a:r>
              <a:rPr lang="ru-RU" sz="1600" dirty="0">
                <a:solidFill>
                  <a:schemeClr val="tx1"/>
                </a:solidFill>
              </a:rPr>
              <a:t> ментальных способностей от анатомических отделов мозга. </a:t>
            </a:r>
          </a:p>
          <a:p>
            <a:pPr fontAlgn="auto">
              <a:spcBef>
                <a:spcPts val="0"/>
              </a:spcBef>
              <a:spcAft>
                <a:spcPts val="0"/>
              </a:spcAft>
              <a:defRPr/>
            </a:pPr>
            <a:r>
              <a:rPr lang="ru-RU" sz="1600" dirty="0">
                <a:solidFill>
                  <a:schemeClr val="tx1"/>
                </a:solidFill>
              </a:rPr>
              <a:t>4.Наконец, эволюционная биология изучает генезис человеческой нервной системы</a:t>
            </a:r>
            <a:r>
              <a:rPr lang="ru-RU" dirty="0">
                <a:solidFill>
                  <a:schemeClr val="tx1"/>
                </a:solidFill>
              </a:rPr>
              <a:t>, </a:t>
            </a:r>
            <a:endParaRPr lang="ru-RU" dirty="0">
              <a:solidFill>
                <a:schemeClr val="tx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ятно 2 2"/>
          <p:cNvSpPr/>
          <p:nvPr/>
        </p:nvSpPr>
        <p:spPr>
          <a:xfrm>
            <a:off x="0" y="0"/>
            <a:ext cx="8858250" cy="6357938"/>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600" dirty="0">
                <a:solidFill>
                  <a:schemeClr val="bg1"/>
                </a:solidFill>
              </a:rPr>
              <a:t>Методологические находки </a:t>
            </a:r>
            <a:r>
              <a:rPr lang="ru-RU" sz="1600" dirty="0" err="1">
                <a:solidFill>
                  <a:schemeClr val="bg1"/>
                </a:solidFill>
              </a:rPr>
              <a:t>нейронауки</a:t>
            </a:r>
            <a:r>
              <a:rPr lang="ru-RU" sz="1600" dirty="0">
                <a:solidFill>
                  <a:schemeClr val="bg1"/>
                </a:solidFill>
              </a:rPr>
              <a:t>, в частности введение высокотехнологичных процедур создания нейронных карт, толкают ученых на разработку все более амбициозных исследовательских программ. Одной из них является максимально полное описание нейронных процессов, которые </a:t>
            </a:r>
            <a:r>
              <a:rPr lang="ru-RU" sz="1600" dirty="0" err="1">
                <a:solidFill>
                  <a:schemeClr val="bg1"/>
                </a:solidFill>
              </a:rPr>
              <a:t>коррелировали</a:t>
            </a:r>
            <a:r>
              <a:rPr lang="ru-RU" sz="1600" dirty="0">
                <a:solidFill>
                  <a:schemeClr val="bg1"/>
                </a:solidFill>
              </a:rPr>
              <a:t> бы с ментальными функциями. </a:t>
            </a:r>
            <a:endParaRPr lang="ru-RU" sz="1600" dirty="0">
              <a:solidFill>
                <a:schemeClr val="bg1"/>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286116" y="285728"/>
            <a:ext cx="542328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5400" b="1" dirty="0">
                <a:ln>
                  <a:prstDash val="solid"/>
                </a:ln>
                <a:solidFill>
                  <a:srgbClr val="CC66FF"/>
                </a:solidFill>
                <a:effectLst>
                  <a:outerShdw blurRad="88000" dist="50800" dir="5040000" algn="tl">
                    <a:schemeClr val="accent4">
                      <a:tint val="80000"/>
                      <a:satMod val="250000"/>
                      <a:alpha val="45000"/>
                    </a:schemeClr>
                  </a:outerShdw>
                </a:effectLst>
                <a:latin typeface="+mn-lt"/>
                <a:cs typeface="+mn-cs"/>
              </a:rPr>
              <a:t>Информатика</a:t>
            </a:r>
          </a:p>
        </p:txBody>
      </p:sp>
      <p:sp>
        <p:nvSpPr>
          <p:cNvPr id="4" name="Параллелограмм 3"/>
          <p:cNvSpPr/>
          <p:nvPr/>
        </p:nvSpPr>
        <p:spPr>
          <a:xfrm>
            <a:off x="928688" y="1285875"/>
            <a:ext cx="7429500" cy="5286375"/>
          </a:xfrm>
          <a:prstGeom prst="parallelogram">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r>
              <a:rPr lang="ru-RU" dirty="0"/>
              <a:t>Информатика изучает автоматизированную обработку информации при помощи компьютеров. С тех пор, как последние существуют, программисты способны создавать такие программы, которые позволяют компьютерам выполнять задачи, для решения которых биологическим существам потребовалось бы наличие разумного сознания. Простейший пример — это выполнение арифметических операций. Однако очевидно, что умножая числа, компьютеры не используют сознания. Может ли у них однажды появиться нечто, что мы могли бы назвать сознанием? Этот вопрос вынесен сегодня в заголовок многочисленных философских дебатов, связанных с исследованиями в области искусственного интеллекта</a:t>
            </a:r>
            <a:endParaRPr lang="ru-RU"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Ромб 2"/>
          <p:cNvSpPr/>
          <p:nvPr/>
        </p:nvSpPr>
        <p:spPr>
          <a:xfrm>
            <a:off x="214313" y="0"/>
            <a:ext cx="8501062" cy="6858000"/>
          </a:xfrm>
          <a:prstGeom prst="diamond">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700" dirty="0">
                <a:solidFill>
                  <a:schemeClr val="tx1"/>
                </a:solidFill>
              </a:rPr>
              <a:t>Джон </a:t>
            </a:r>
            <a:r>
              <a:rPr lang="ru-RU" sz="1700" dirty="0" err="1">
                <a:solidFill>
                  <a:schemeClr val="tx1"/>
                </a:solidFill>
              </a:rPr>
              <a:t>Сёрль</a:t>
            </a:r>
            <a:r>
              <a:rPr lang="ru-RU" sz="1700" dirty="0">
                <a:solidFill>
                  <a:schemeClr val="tx1"/>
                </a:solidFill>
              </a:rPr>
              <a:t> предложил различать «слабый» и «сильный» искусственный интеллект. Главная цель «слабого» состоит в построении успешной модели моделирования ментальных состояний, которая не предполагает наделение компьютеров подлинным сознанием. Цель «сильного» искусственного интеллекта, напротив, заключается в построении компьютерной системы, которая была бы столь же сознательной, как и человек. Последняя программа восходит к идеям британского математика Алана Тьюринга. </a:t>
            </a:r>
            <a:endParaRPr lang="ru-RU" sz="1700" dirty="0">
              <a:solidFill>
                <a:schemeClr val="tx1"/>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57620" y="285728"/>
            <a:ext cx="4633000" cy="923330"/>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5400" b="1" dirty="0">
                <a:ln>
                  <a:prstDash val="solid"/>
                </a:ln>
                <a:solidFill>
                  <a:srgbClr val="FF9999"/>
                </a:solidFill>
                <a:effectLst>
                  <a:outerShdw blurRad="88000" dist="50800" dir="5040000" algn="tl">
                    <a:schemeClr val="accent4">
                      <a:tint val="80000"/>
                      <a:satMod val="250000"/>
                      <a:alpha val="45000"/>
                    </a:schemeClr>
                  </a:outerShdw>
                </a:effectLst>
                <a:latin typeface="+mn-lt"/>
                <a:cs typeface="+mn-cs"/>
              </a:rPr>
              <a:t>Психология</a:t>
            </a:r>
          </a:p>
        </p:txBody>
      </p:sp>
      <p:sp>
        <p:nvSpPr>
          <p:cNvPr id="4" name="Выноска со стрелкой вниз 3"/>
          <p:cNvSpPr/>
          <p:nvPr/>
        </p:nvSpPr>
        <p:spPr>
          <a:xfrm>
            <a:off x="357188" y="1285875"/>
            <a:ext cx="8143875" cy="5572125"/>
          </a:xfrm>
          <a:prstGeom prst="downArrowCallout">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t>Психология непосредственно изучает ментальные состояния. Она использует эмпирические методы для исследования ментальных состояний (удовольствия, страха и т. п.) Психология пытается найти законы, которые связывают эти ментальные состояния между собой, а также с внешним физическим миром. При этом психология не говорит ничего о природе изучаемых ею явлений, поэтому её законы совместимы со всеми решениями психофизической проблемы</a:t>
            </a:r>
            <a:endParaRPr lang="ru-RU"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428992" y="0"/>
            <a:ext cx="5155873" cy="1077218"/>
          </a:xfrm>
          <a:prstGeom prst="rect">
            <a:avLst/>
          </a:prstGeom>
          <a:noFill/>
        </p:spPr>
        <p:txBody>
          <a:bodyPr>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3200" b="1" dirty="0">
                <a:ln>
                  <a:prstDash val="solid"/>
                </a:ln>
                <a:solidFill>
                  <a:srgbClr val="FF9999"/>
                </a:solidFill>
                <a:effectLst>
                  <a:outerShdw blurRad="88000" dist="50800" dir="5040000" algn="tl">
                    <a:schemeClr val="accent4">
                      <a:tint val="80000"/>
                      <a:satMod val="250000"/>
                      <a:alpha val="45000"/>
                    </a:schemeClr>
                  </a:outerShdw>
                </a:effectLst>
                <a:latin typeface="+mn-lt"/>
                <a:cs typeface="+mn-cs"/>
              </a:rPr>
              <a:t>Значение философии сознания</a:t>
            </a:r>
          </a:p>
        </p:txBody>
      </p:sp>
      <p:sp>
        <p:nvSpPr>
          <p:cNvPr id="4" name="Рамка 3"/>
          <p:cNvSpPr/>
          <p:nvPr/>
        </p:nvSpPr>
        <p:spPr>
          <a:xfrm>
            <a:off x="357188" y="1285875"/>
            <a:ext cx="8143875" cy="4214813"/>
          </a:xfrm>
          <a:prstGeom prst="frame">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solidFill>
                <a:schemeClr val="tx1"/>
              </a:solidFill>
            </a:endParaRPr>
          </a:p>
        </p:txBody>
      </p:sp>
      <p:sp>
        <p:nvSpPr>
          <p:cNvPr id="55300" name="Прямоугольник 4"/>
          <p:cNvSpPr>
            <a:spLocks noChangeArrowheads="1"/>
          </p:cNvSpPr>
          <p:nvPr/>
        </p:nvSpPr>
        <p:spPr bwMode="auto">
          <a:xfrm>
            <a:off x="1143000" y="2000250"/>
            <a:ext cx="6643688" cy="2862263"/>
          </a:xfrm>
          <a:prstGeom prst="rect">
            <a:avLst/>
          </a:prstGeom>
          <a:noFill/>
          <a:ln w="9525">
            <a:noFill/>
            <a:miter lim="800000"/>
            <a:headEnd/>
            <a:tailEnd/>
          </a:ln>
        </p:spPr>
        <p:txBody>
          <a:bodyPr>
            <a:spAutoFit/>
          </a:bodyPr>
          <a:lstStyle/>
          <a:p>
            <a:pPr algn="ctr"/>
            <a:r>
              <a:rPr lang="ru-RU" sz="2000">
                <a:latin typeface="Century Schoolbook" pitchFamily="18" charset="0"/>
              </a:rPr>
              <a:t>Существует множество проблем, которые поднимаются в связи с нашими ответами на вопрос о том, что такое сознание. Типичные примеры — это природа смерти и возможность бессмертия, природа эмоций, восприятия и памяти. Что такое личность и в чём состоит её идентичность и уникальность — вот ещё одна из таких проблем. Но особой популярностью в современной философии пользуются темы свободы воли и понятия «самости».</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00364" y="214290"/>
            <a:ext cx="5500224" cy="584775"/>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3200" b="1" dirty="0">
                <a:ln>
                  <a:prstDash val="solid"/>
                </a:ln>
                <a:solidFill>
                  <a:srgbClr val="FF3300"/>
                </a:solidFill>
                <a:effectLst>
                  <a:outerShdw blurRad="88000" dist="50800" dir="5040000" algn="tl">
                    <a:schemeClr val="accent4">
                      <a:tint val="80000"/>
                      <a:satMod val="250000"/>
                      <a:alpha val="45000"/>
                    </a:schemeClr>
                  </a:outerShdw>
                </a:effectLst>
                <a:latin typeface="+mn-lt"/>
                <a:cs typeface="+mn-cs"/>
              </a:rPr>
              <a:t>Проблема свободы воли</a:t>
            </a:r>
          </a:p>
        </p:txBody>
      </p:sp>
      <p:sp>
        <p:nvSpPr>
          <p:cNvPr id="4" name="Загнутый угол 3"/>
          <p:cNvSpPr/>
          <p:nvPr/>
        </p:nvSpPr>
        <p:spPr>
          <a:xfrm>
            <a:off x="428625" y="1000125"/>
            <a:ext cx="7929563" cy="5286375"/>
          </a:xfrm>
          <a:prstGeom prst="foldedCorner">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200" dirty="0"/>
              <a:t>В контексте философии сознания вопрос о существовании свободы воли приобретает новое значение. В первую очередь это касается детерминистических монистов и материалистов, которые считают, что сознание является частью физической реальности. Согласно этой позиции, мир (и сознание как его часть) полностью подчиняется законам естественных наук. Ментальные состояния и, следовательно, воля, являются в конечном счете некоторыми физическими состояниями, организованными в соответствии с научными законами. В таком случае поведение человека полностью определены законами физики. Следовательно, человек не может быть свободным.</a:t>
            </a:r>
            <a:endParaRPr lang="ru-RU" sz="22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одним вырезанным углом 2"/>
          <p:cNvSpPr/>
          <p:nvPr/>
        </p:nvSpPr>
        <p:spPr>
          <a:xfrm>
            <a:off x="357188" y="214313"/>
            <a:ext cx="7715250" cy="6215062"/>
          </a:xfrm>
          <a:prstGeom prst="snip1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000" dirty="0"/>
              <a:t>Эта аргументация отвергается частью детерминистов. Они убеждены, что на вопрос о том, являемся ли мы свободными, можно отвечать лишь после того, как мы точно определим смысл понятия «свобода». Противоположностью «свободы» является не «причинность», но «принуждение». Поэтому не стоит отождествлять свободу с индетерминизмом. Действие является свободным в том случае, если агент мог поступить иначе, если бы принял иное решение. В этом смысле человек может быть свободным даже в том случае, если тезис детерминизма является истинным. Подобную позицию в истории философии занимал Давид Юм. Сегодня такая точка зрения отстаивается, например, </a:t>
            </a:r>
            <a:r>
              <a:rPr lang="ru-RU" sz="2000" dirty="0" err="1"/>
              <a:t>Дэниелом</a:t>
            </a:r>
            <a:r>
              <a:rPr lang="ru-RU" sz="2000" dirty="0"/>
              <a:t> </a:t>
            </a:r>
            <a:r>
              <a:rPr lang="ru-RU" sz="2000" dirty="0" err="1"/>
              <a:t>Деннетом</a:t>
            </a:r>
            <a:r>
              <a:rPr lang="ru-RU" sz="2000" dirty="0"/>
              <a:t>.</a:t>
            </a:r>
            <a:endParaRPr lang="ru-RU"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p:cNvSpPr/>
          <p:nvPr/>
        </p:nvSpPr>
        <p:spPr>
          <a:xfrm>
            <a:off x="357188" y="285750"/>
            <a:ext cx="7643812" cy="6143625"/>
          </a:xfrm>
          <a:prstGeom prst="round2DiagRect">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С другой стороны, многие философы считают, что тезис о совместимости детерминизма и свободы является ложным, поскольку люди свободны в некотором более сильном смысле. Такие философы убеждены, что мир не может полностью подчиняться физическим законам (по крайней мере им не может подчиняться наше сознание) и, таким образом, потенциально мы можем быть свободным. Самым известным мыслителем, который разделял такую точку зрения, был </a:t>
            </a:r>
            <a:r>
              <a:rPr lang="ru-RU" dirty="0" err="1"/>
              <a:t>Иммануил</a:t>
            </a:r>
            <a:r>
              <a:rPr lang="ru-RU" dirty="0"/>
              <a:t> Кант. Его критики указывали на то, что он использует некорректное понятие свободы. Они рассуждали следующим образом. Если наша воля не детерминирована ничем, то мы хотим того, чего мы хотим, в силу чистой случайности. А если наши желания случайны, мы не являемся свободными. Так что если наша воля ничем не детерминирована, мы не свободны</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42910" y="1214422"/>
            <a:ext cx="7286676" cy="5401479"/>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fontAlgn="auto">
              <a:spcBef>
                <a:spcPts val="0"/>
              </a:spcBef>
              <a:spcAft>
                <a:spcPts val="0"/>
              </a:spcAft>
              <a:defRPr/>
            </a:pPr>
            <a:r>
              <a:rPr lang="ru-RU" sz="2300" dirty="0"/>
              <a:t>Философия сознания также имеет важные следствия для понятия «самости». Если под «самостью» или «Я» мы понимаем нечто существенное, неотделимое от данного субъекта, то многие современные философы будут утверждать, что подобной вещи не существует. Идея самости как неотчуждаемой уникальной сущности берет свое начало от христианской идеи бессмертной души. Поскольку большинство современных философов сознания является </a:t>
            </a:r>
            <a:r>
              <a:rPr lang="ru-RU" sz="2300" dirty="0" err="1"/>
              <a:t>физикалистами</a:t>
            </a:r>
            <a:r>
              <a:rPr lang="ru-RU" sz="2300" dirty="0"/>
              <a:t>, эта идея неприемлема для них. Огромное влияние на критику концепции «самости» оказал Юнг[источник не указан 180 дней], первый последовательный скептик в философии сознания.</a:t>
            </a:r>
          </a:p>
        </p:txBody>
      </p:sp>
      <p:sp>
        <p:nvSpPr>
          <p:cNvPr id="3" name="Прямоугольник 2"/>
          <p:cNvSpPr/>
          <p:nvPr/>
        </p:nvSpPr>
        <p:spPr>
          <a:xfrm>
            <a:off x="4500562" y="357166"/>
            <a:ext cx="3823483" cy="646331"/>
          </a:xfrm>
          <a:prstGeom prst="rect">
            <a:avLst/>
          </a:prstGeom>
          <a:noFill/>
        </p:spPr>
        <p:txBody>
          <a:bodyPr wrap="none">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3600" b="1" dirty="0">
                <a:ln>
                  <a:prstDash val="solid"/>
                </a:ln>
                <a:solidFill>
                  <a:srgbClr val="FF0000"/>
                </a:solidFill>
                <a:effectLst>
                  <a:outerShdw blurRad="88000" dist="50800" dir="5040000" algn="tl">
                    <a:schemeClr val="accent4">
                      <a:tint val="80000"/>
                      <a:satMod val="250000"/>
                      <a:alpha val="45000"/>
                    </a:schemeClr>
                  </a:outerShdw>
                </a:effectLst>
                <a:latin typeface="+mn-lt"/>
                <a:cs typeface="+mn-cs"/>
              </a:rPr>
              <a:t>Самость или Я</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перфолента 2"/>
          <p:cNvSpPr/>
          <p:nvPr/>
        </p:nvSpPr>
        <p:spPr>
          <a:xfrm>
            <a:off x="285750" y="500063"/>
            <a:ext cx="8215313" cy="5643562"/>
          </a:xfrm>
          <a:prstGeom prst="flowChartPunchedTape">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1900" dirty="0">
                <a:solidFill>
                  <a:schemeClr val="tx1"/>
                </a:solidFill>
              </a:rPr>
              <a:t>В этом контексте некоторые философы и утверждают, что мы должны отказаться от идеи самости. Они часто говорят о «Я» как об иллюзии, что находит неожиданные параллели в некоторых восточных религиозных традициях, в частности, в буддизме. Однако чаще встречается позиция, согласно которой мы должны переформулировать понятие самости, отказавшись от представление о её </a:t>
            </a:r>
            <a:r>
              <a:rPr lang="ru-RU" sz="1900" dirty="0" err="1">
                <a:solidFill>
                  <a:schemeClr val="tx1"/>
                </a:solidFill>
              </a:rPr>
              <a:t>неотчуждаемости</a:t>
            </a:r>
            <a:r>
              <a:rPr lang="ru-RU" sz="1900" dirty="0">
                <a:solidFill>
                  <a:schemeClr val="tx1"/>
                </a:solidFill>
              </a:rPr>
              <a:t> и </a:t>
            </a:r>
            <a:r>
              <a:rPr lang="ru-RU" sz="1900" dirty="0" err="1">
                <a:solidFill>
                  <a:schemeClr val="tx1"/>
                </a:solidFill>
              </a:rPr>
              <a:t>самотождественности</a:t>
            </a:r>
            <a:r>
              <a:rPr lang="ru-RU" sz="1900" dirty="0">
                <a:solidFill>
                  <a:schemeClr val="tx1"/>
                </a:solidFill>
              </a:rPr>
              <a:t>. Скорее, самость представляет собой нечто постоянно изменяющееся во времени и сконструированное нашим языком и культурой. Подобной позиции сегодня придерживается </a:t>
            </a:r>
            <a:r>
              <a:rPr lang="ru-RU" sz="1900" dirty="0" err="1">
                <a:solidFill>
                  <a:schemeClr val="tx1"/>
                </a:solidFill>
              </a:rPr>
              <a:t>Деннет</a:t>
            </a:r>
            <a:r>
              <a:rPr lang="ru-RU" sz="1900" dirty="0">
                <a:solidFill>
                  <a:schemeClr val="tx1"/>
                </a:solidFill>
              </a:rPr>
              <a:t>.</a:t>
            </a:r>
            <a:endParaRPr lang="ru-RU" sz="1900" dirty="0">
              <a:solidFill>
                <a:schemeClr val="tx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Блок-схема: ссылка на другую страницу 2"/>
          <p:cNvSpPr/>
          <p:nvPr/>
        </p:nvSpPr>
        <p:spPr>
          <a:xfrm>
            <a:off x="642938" y="428625"/>
            <a:ext cx="7429500" cy="6000750"/>
          </a:xfrm>
          <a:prstGeom prst="flowChartOffpageConnector">
            <a:avLst/>
          </a:prstGeom>
          <a:solidFill>
            <a:srgbClr val="FFFF99"/>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800" dirty="0">
                <a:solidFill>
                  <a:schemeClr val="tx1"/>
                </a:solidFill>
              </a:rPr>
              <a:t>Философия сознания за пределами аналитической философии</a:t>
            </a:r>
          </a:p>
          <a:p>
            <a:pPr algn="ctr" fontAlgn="auto">
              <a:spcBef>
                <a:spcPts val="0"/>
              </a:spcBef>
              <a:spcAft>
                <a:spcPts val="0"/>
              </a:spcAft>
              <a:defRPr/>
            </a:pPr>
            <a:endParaRPr lang="ru-RU" sz="2800" dirty="0">
              <a:solidFill>
                <a:schemeClr val="tx1"/>
              </a:solidFill>
            </a:endParaRPr>
          </a:p>
          <a:p>
            <a:pPr algn="ctr" fontAlgn="auto">
              <a:spcBef>
                <a:spcPts val="0"/>
              </a:spcBef>
              <a:spcAft>
                <a:spcPts val="0"/>
              </a:spcAft>
              <a:defRPr/>
            </a:pPr>
            <a:r>
              <a:rPr lang="ru-RU" sz="2800" dirty="0">
                <a:solidFill>
                  <a:schemeClr val="tx1"/>
                </a:solidFill>
              </a:rPr>
              <a:t>Основной вклад в современную философию сознания внесла традиция аналитической философии, распространенной, главным образом, в англоязычных странах. Однако философия сознания разрабатывалась также в рамках других направлений в философии.</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71934" y="285728"/>
            <a:ext cx="4609670" cy="1077218"/>
          </a:xfrm>
          <a:prstGeom prst="rect">
            <a:avLst/>
          </a:prstGeom>
          <a:noFill/>
        </p:spPr>
        <p:txBody>
          <a:bodyPr>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fontAlgn="auto">
              <a:spcBef>
                <a:spcPts val="0"/>
              </a:spcBef>
              <a:spcAft>
                <a:spcPts val="0"/>
              </a:spcAft>
              <a:defRPr/>
            </a:pPr>
            <a:r>
              <a:rPr lang="ru-RU" sz="3200" b="1" dirty="0">
                <a:ln>
                  <a:prstDash val="solid"/>
                </a:ln>
                <a:solidFill>
                  <a:srgbClr val="009900"/>
                </a:solidFill>
                <a:effectLst>
                  <a:outerShdw blurRad="88000" dist="50800" dir="5040000" algn="tl">
                    <a:schemeClr val="accent4">
                      <a:tint val="80000"/>
                      <a:satMod val="250000"/>
                      <a:alpha val="45000"/>
                    </a:schemeClr>
                  </a:outerShdw>
                </a:effectLst>
                <a:latin typeface="+mn-lt"/>
                <a:cs typeface="+mn-cs"/>
              </a:rPr>
              <a:t>Феноменология и экзистенциализм</a:t>
            </a:r>
          </a:p>
        </p:txBody>
      </p:sp>
      <p:sp>
        <p:nvSpPr>
          <p:cNvPr id="4" name="Двойная волна 3"/>
          <p:cNvSpPr/>
          <p:nvPr/>
        </p:nvSpPr>
        <p:spPr>
          <a:xfrm>
            <a:off x="500063" y="1428750"/>
            <a:ext cx="7500937" cy="5214938"/>
          </a:xfrm>
          <a:prstGeom prst="doubleWave">
            <a:avLst/>
          </a:prstGeom>
          <a:solidFill>
            <a:srgbClr val="0099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В XX веке складывается две главные школы, которые являются своеобразным ответом Гегелю. Это феноменология и экзистенциализм. Основатель феноменологии, </a:t>
            </a:r>
            <a:r>
              <a:rPr lang="ru-RU" dirty="0" err="1"/>
              <a:t>Эдмунд</a:t>
            </a:r>
            <a:r>
              <a:rPr lang="ru-RU" dirty="0"/>
              <a:t> </a:t>
            </a:r>
            <a:r>
              <a:rPr lang="ru-RU" dirty="0" err="1"/>
              <a:t>Гуссерль</a:t>
            </a:r>
            <a:r>
              <a:rPr lang="ru-RU" dirty="0"/>
              <a:t> считал, что всякая наука должна начинаться с изучения структуры опыта человеческого сознания. Экзистенциализм, одним из главных представителей которого был французский философ Жан-Поль Сартр акцентировал внимание на уникальных переживаниях, в которые погружена человеческая личность и на то, как сознание оперирует с этими переживаниями.</a:t>
            </a:r>
          </a:p>
          <a:p>
            <a:pPr algn="ctr" fontAlgn="auto">
              <a:spcBef>
                <a:spcPts val="0"/>
              </a:spcBef>
              <a:spcAft>
                <a:spcPts val="0"/>
              </a:spcAft>
              <a:defRPr/>
            </a:pPr>
            <a:endParaRPr lang="ru-RU" dirty="0"/>
          </a:p>
          <a:p>
            <a:pPr algn="ctr" fontAlgn="auto">
              <a:spcBef>
                <a:spcPts val="0"/>
              </a:spcBef>
              <a:spcAft>
                <a:spcPts val="0"/>
              </a:spcAft>
              <a:defRPr/>
            </a:pPr>
            <a:r>
              <a:rPr lang="ru-RU" dirty="0"/>
              <a:t>В последние десятилетия появляются теории, которые постулируют необходимость конвергенции всех основных традиций изучения философии сознания.</a:t>
            </a:r>
            <a:endParaRPr lang="ru-RU"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142976" y="357166"/>
            <a:ext cx="6817892" cy="5847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3200" b="1" spc="50" dirty="0">
                <a:ln w="11430"/>
                <a:solidFill>
                  <a:srgbClr val="FF5050"/>
                </a:solidFill>
                <a:effectLst>
                  <a:outerShdw blurRad="76200" dist="50800" dir="5400000" algn="tl" rotWithShape="0">
                    <a:srgbClr val="000000">
                      <a:alpha val="65000"/>
                    </a:srgbClr>
                  </a:outerShdw>
                </a:effectLst>
                <a:latin typeface="+mn-lt"/>
                <a:cs typeface="+mn-cs"/>
              </a:rPr>
              <a:t>Философия сознания в СССР</a:t>
            </a:r>
          </a:p>
        </p:txBody>
      </p:sp>
      <p:sp>
        <p:nvSpPr>
          <p:cNvPr id="4" name="Двойная волна 3"/>
          <p:cNvSpPr/>
          <p:nvPr/>
        </p:nvSpPr>
        <p:spPr>
          <a:xfrm>
            <a:off x="500063" y="1143000"/>
            <a:ext cx="7500937" cy="5286375"/>
          </a:xfrm>
          <a:prstGeom prst="doubleWave">
            <a:avLst/>
          </a:prstGeom>
          <a:solidFill>
            <a:srgbClr val="FF5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sz="2400" dirty="0"/>
              <a:t>В отличие от аналитической философии, а также от феноменологии и экзистенциализма, советская философия сознания была сконцентрирована, главным образом, не на решении психофизической проблемы или описания структур сознания, но на анализе процесса познания и творческого изменения реальности. Теория сознания, таким образом, была интегрирована в методологию науки и социальную философию.</a:t>
            </a:r>
            <a:endParaRPr lang="ru-RU"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95</TotalTime>
  <Words>4340</Words>
  <Application>Microsoft Office PowerPoint</Application>
  <PresentationFormat>Экран (4:3)</PresentationFormat>
  <Paragraphs>135</Paragraphs>
  <Slides>55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55</vt:i4>
      </vt:variant>
    </vt:vector>
  </HeadingPairs>
  <TitlesOfParts>
    <vt:vector size="61" baseType="lpstr">
      <vt:lpstr>Century Schoolbook</vt:lpstr>
      <vt:lpstr>Arial</vt:lpstr>
      <vt:lpstr>Wingdings</vt:lpstr>
      <vt:lpstr>Wingdings 2</vt:lpstr>
      <vt:lpstr>Calibri</vt:lpstr>
      <vt:lpstr>Изящная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Ольга</dc:creator>
  <cp:lastModifiedBy>Вакич</cp:lastModifiedBy>
  <cp:revision>11</cp:revision>
  <dcterms:created xsi:type="dcterms:W3CDTF">2009-11-18T16:43:44Z</dcterms:created>
  <dcterms:modified xsi:type="dcterms:W3CDTF">2011-04-04T20:06:14Z</dcterms:modified>
</cp:coreProperties>
</file>