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9" r:id="rId4"/>
    <p:sldId id="280" r:id="rId5"/>
    <p:sldId id="281" r:id="rId6"/>
    <p:sldId id="294" r:id="rId7"/>
    <p:sldId id="277" r:id="rId8"/>
    <p:sldId id="282" r:id="rId9"/>
    <p:sldId id="283" r:id="rId10"/>
    <p:sldId id="285" r:id="rId11"/>
    <p:sldId id="284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73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9" r:id="rId32"/>
    <p:sldId id="270" r:id="rId33"/>
    <p:sldId id="271" r:id="rId34"/>
    <p:sldId id="272" r:id="rId35"/>
    <p:sldId id="275" r:id="rId36"/>
    <p:sldId id="276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60"/>
  </p:normalViewPr>
  <p:slideViewPr>
    <p:cSldViewPr>
      <p:cViewPr varScale="1">
        <p:scale>
          <a:sx n="97" d="100"/>
          <a:sy n="97" d="100"/>
        </p:scale>
        <p:origin x="129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0C94A-72A7-45A8-B871-B5CE5D95B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вт 07.07.26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Философские проблемы инженерного образования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Критерии классического университета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Гносеологические критерии</a:t>
            </a:r>
          </a:p>
          <a:p>
            <a:pPr marL="0" indent="0">
              <a:buNone/>
            </a:pPr>
            <a:r>
              <a:rPr lang="ru-RU" dirty="0"/>
              <a:t>1) ориентация содержания образования на авторитет абсолютной и объективной истины, открываемой субъектом в жёсткой дихотомии с объектом;</a:t>
            </a:r>
          </a:p>
          <a:p>
            <a:pPr marL="0" indent="0">
              <a:buNone/>
            </a:pPr>
            <a:r>
              <a:rPr lang="ru-RU" dirty="0"/>
              <a:t>2) фундаментализм, всеобщность, универсальность и научная рациональность знания, понимание образования как воспроизводства устоявшегося знания и принятых культурных идеалов и образцов; </a:t>
            </a:r>
          </a:p>
          <a:p>
            <a:pPr marL="0" indent="0">
              <a:buNone/>
            </a:pPr>
            <a:r>
              <a:rPr lang="ru-RU" dirty="0"/>
              <a:t>3) авторитет педагога, монологические формы обучения.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Социокультурные критерии:</a:t>
            </a:r>
          </a:p>
          <a:p>
            <a:pPr marL="0" indent="0">
              <a:buNone/>
            </a:pPr>
            <a:r>
              <a:rPr lang="ru-RU" dirty="0"/>
              <a:t> 1) автономия университета; </a:t>
            </a:r>
          </a:p>
          <a:p>
            <a:pPr marL="0" indent="0">
              <a:buNone/>
            </a:pPr>
            <a:r>
              <a:rPr lang="ru-RU" dirty="0"/>
              <a:t>2) Его элитарность и привилегированное положение в обществе; </a:t>
            </a:r>
          </a:p>
          <a:p>
            <a:pPr marL="0" indent="0">
              <a:buNone/>
            </a:pPr>
            <a:r>
              <a:rPr lang="ru-RU" dirty="0"/>
              <a:t>3) воспитание высокого духовного мира, содержащего абсолютные ценности, усваиваемые и транслируемые в социальное окружение активным субъектом культуры.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Антропологические критерии</a:t>
            </a:r>
          </a:p>
          <a:p>
            <a:pPr marL="0" indent="0">
              <a:buNone/>
            </a:pPr>
            <a:r>
              <a:rPr lang="ru-RU" dirty="0"/>
              <a:t> 1) культ духа как человеческой сущности; </a:t>
            </a:r>
          </a:p>
          <a:p>
            <a:pPr marL="0" indent="0">
              <a:buNone/>
            </a:pPr>
            <a:r>
              <a:rPr lang="ru-RU" dirty="0"/>
              <a:t>2) понимании образования как возведения человека к его идеальному сущностному образцу, дающему ему завершенную форму.</a:t>
            </a:r>
          </a:p>
        </p:txBody>
      </p:sp>
    </p:spTree>
    <p:extLst>
      <p:ext uri="{BB962C8B-B14F-4D97-AF65-F5344CB8AC3E}">
        <p14:creationId xmlns:p14="http://schemas.microsoft.com/office/powerpoint/2010/main" val="2285435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Модель университета </a:t>
            </a:r>
            <a:r>
              <a:rPr lang="ru-RU" dirty="0" err="1"/>
              <a:t>Гумбольда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Принцип автономии;</a:t>
            </a:r>
          </a:p>
          <a:p>
            <a:pPr marL="514350" indent="-514350">
              <a:buAutoNum type="arabicPeriod"/>
            </a:pPr>
            <a:r>
              <a:rPr lang="ru-RU" dirty="0"/>
              <a:t>Формируется «дух народа»</a:t>
            </a:r>
          </a:p>
          <a:p>
            <a:pPr marL="514350" indent="-514350">
              <a:buAutoNum type="arabicPeriod"/>
            </a:pPr>
            <a:r>
              <a:rPr lang="ru-RU" dirty="0"/>
              <a:t>Исследовательский университет, где научная и учебная сферы непрерывно взаимодействуют</a:t>
            </a:r>
          </a:p>
          <a:p>
            <a:pPr marL="514350" indent="-514350">
              <a:buAutoNum type="arabicPeriod"/>
            </a:pPr>
            <a:r>
              <a:rPr lang="ru-RU" dirty="0"/>
              <a:t>Совершенствование личности осуществляется только в процессе научной деятельности</a:t>
            </a:r>
          </a:p>
          <a:p>
            <a:pPr marL="514350" indent="-514350">
              <a:buAutoNum type="arabicPeriod"/>
            </a:pPr>
            <a:r>
              <a:rPr lang="ru-RU" dirty="0"/>
              <a:t>Коммуникация «всех со всеми», в результате – формирование научных школ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57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Современный университет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Гносеологические критерии:</a:t>
            </a:r>
          </a:p>
          <a:p>
            <a:pPr marL="0" indent="0">
              <a:buNone/>
            </a:pPr>
            <a:r>
              <a:rPr lang="ru-RU" dirty="0"/>
              <a:t> 1) </a:t>
            </a:r>
            <a:r>
              <a:rPr lang="ru-RU" dirty="0" err="1"/>
              <a:t>релятивизация</a:t>
            </a:r>
            <a:r>
              <a:rPr lang="ru-RU" dirty="0"/>
              <a:t> истины, обусловливающая понимающий характер образования; </a:t>
            </a:r>
          </a:p>
          <a:p>
            <a:pPr marL="0" indent="0">
              <a:buNone/>
            </a:pPr>
            <a:r>
              <a:rPr lang="ru-RU" dirty="0"/>
              <a:t>2) коммуникативная рациональность, ориентирующая на </a:t>
            </a:r>
            <a:r>
              <a:rPr lang="ru-RU" dirty="0" err="1"/>
              <a:t>фундаметальность</a:t>
            </a:r>
            <a:r>
              <a:rPr lang="ru-RU" dirty="0"/>
              <a:t> научного знания, понимаемую теперь не в плане углубления в предельные основания сущего, но в плане его </a:t>
            </a:r>
            <a:r>
              <a:rPr lang="ru-RU" dirty="0" err="1"/>
              <a:t>междисциплинарности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b="1" dirty="0"/>
              <a:t>Социокультурные критерии:</a:t>
            </a:r>
          </a:p>
          <a:p>
            <a:pPr marL="0" indent="0">
              <a:buNone/>
            </a:pPr>
            <a:r>
              <a:rPr lang="ru-RU" dirty="0"/>
              <a:t>1) потеря собственной автономии, вхождение в открытое образовательное пространство</a:t>
            </a:r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dirty="0" err="1"/>
              <a:t>включённость</a:t>
            </a:r>
            <a:r>
              <a:rPr lang="ru-RU" dirty="0"/>
              <a:t> в процессы интеграции с наукой и производством («технологический трансфер»); </a:t>
            </a:r>
          </a:p>
          <a:p>
            <a:pPr marL="0" indent="0">
              <a:buNone/>
            </a:pPr>
            <a:r>
              <a:rPr lang="ru-RU" dirty="0"/>
              <a:t>3) </a:t>
            </a:r>
            <a:r>
              <a:rPr lang="ru-RU" dirty="0" err="1"/>
              <a:t>прагматизация</a:t>
            </a:r>
            <a:r>
              <a:rPr lang="ru-RU" dirty="0"/>
              <a:t> и формирование элементов коммерциализации; </a:t>
            </a:r>
          </a:p>
          <a:p>
            <a:pPr marL="0" indent="0">
              <a:buNone/>
            </a:pPr>
            <a:r>
              <a:rPr lang="ru-RU" dirty="0"/>
              <a:t>4) </a:t>
            </a:r>
            <a:r>
              <a:rPr lang="ru-RU" dirty="0" err="1"/>
              <a:t>включённость</a:t>
            </a:r>
            <a:r>
              <a:rPr lang="ru-RU" dirty="0"/>
              <a:t> в мировой процесс глобализации и коммуникации.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1101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Антропологические критерии современного университета:</a:t>
            </a:r>
          </a:p>
          <a:p>
            <a:pPr marL="514350" indent="-514350">
              <a:buAutoNum type="arabicParenR"/>
            </a:pPr>
            <a:r>
              <a:rPr lang="ru-RU" dirty="0"/>
              <a:t>утрата личностной сущностной идентификации, появление «многоликого Я» как ответ на постоянство изменений социальных и культурных миров, к которым личность вынуждена также постоянно адаптироваться; </a:t>
            </a:r>
          </a:p>
          <a:p>
            <a:pPr marL="514350" indent="-514350">
              <a:buAutoNum type="arabicParenR"/>
            </a:pPr>
            <a:r>
              <a:rPr lang="ru-RU" dirty="0"/>
              <a:t>понимание образования в его ориентациях на личностное самоопределение и непрерывность образовательного процесса, отрицание жёсткой </a:t>
            </a:r>
            <a:r>
              <a:rPr lang="ru-RU" dirty="0" err="1"/>
              <a:t>заданности</a:t>
            </a:r>
            <a:r>
              <a:rPr lang="ru-RU" dirty="0"/>
              <a:t> идеалов и норм развития, индивидуализация и личностная коммуникация. </a:t>
            </a:r>
          </a:p>
        </p:txBody>
      </p:sp>
    </p:spTree>
    <p:extLst>
      <p:ext uri="{BB962C8B-B14F-4D97-AF65-F5344CB8AC3E}">
        <p14:creationId xmlns:p14="http://schemas.microsoft.com/office/powerpoint/2010/main" val="3283018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Литература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Ридингс</a:t>
            </a:r>
            <a:r>
              <a:rPr lang="ru-RU" dirty="0"/>
              <a:t> Б. Университет в руинах</a:t>
            </a:r>
          </a:p>
          <a:p>
            <a:r>
              <a:rPr lang="ru-RU" dirty="0" err="1"/>
              <a:t>Хабермас</a:t>
            </a:r>
            <a:r>
              <a:rPr lang="ru-RU" dirty="0"/>
              <a:t> Ю. Идея университета. Процессы образования //</a:t>
            </a:r>
            <a:r>
              <a:rPr lang="en-US" dirty="0"/>
              <a:t>Alma Mater</a:t>
            </a:r>
            <a:r>
              <a:rPr lang="ru-RU" dirty="0"/>
              <a:t>. – 1994. - № 4</a:t>
            </a:r>
          </a:p>
          <a:p>
            <a:r>
              <a:rPr lang="ru-RU" dirty="0" err="1"/>
              <a:t>Барнетт</a:t>
            </a:r>
            <a:r>
              <a:rPr lang="ru-RU" dirty="0"/>
              <a:t> Р. Осмысление университета //</a:t>
            </a:r>
            <a:r>
              <a:rPr lang="en-US" dirty="0"/>
              <a:t>Alma Mater</a:t>
            </a:r>
            <a:r>
              <a:rPr lang="ru-RU" dirty="0"/>
              <a:t>. – 2008. </a:t>
            </a:r>
            <a:r>
              <a:rPr lang="ru-RU"/>
              <a:t>- № 6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336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Философский подход к проблемам инженерного образования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Онтологическая составляющая</a:t>
            </a:r>
          </a:p>
          <a:p>
            <a:pPr lvl="2"/>
            <a:r>
              <a:rPr lang="ru-RU" dirty="0">
                <a:solidFill>
                  <a:schemeClr val="accent1"/>
                </a:solidFill>
              </a:rPr>
              <a:t>Смысл инженерной деятельности (конечная цель)</a:t>
            </a:r>
          </a:p>
          <a:p>
            <a:r>
              <a:rPr lang="ru-RU" dirty="0" err="1"/>
              <a:t>Праксиологическая</a:t>
            </a:r>
            <a:r>
              <a:rPr lang="ru-RU" dirty="0"/>
              <a:t> составляющая</a:t>
            </a:r>
          </a:p>
          <a:p>
            <a:pPr lvl="2"/>
            <a:r>
              <a:rPr lang="ru-RU" dirty="0">
                <a:solidFill>
                  <a:schemeClr val="accent1"/>
                </a:solidFill>
              </a:rPr>
              <a:t>Источник конкретных  инженерных проблем </a:t>
            </a:r>
          </a:p>
          <a:p>
            <a:r>
              <a:rPr lang="ru-RU" dirty="0"/>
              <a:t>Гносеологическая составляющая</a:t>
            </a:r>
          </a:p>
          <a:p>
            <a:pPr lvl="2"/>
            <a:r>
              <a:rPr lang="ru-RU" dirty="0">
                <a:solidFill>
                  <a:schemeClr val="accent1"/>
                </a:solidFill>
              </a:rPr>
              <a:t>Что и как  изучать</a:t>
            </a:r>
          </a:p>
          <a:p>
            <a:r>
              <a:rPr lang="ru-RU" dirty="0" err="1"/>
              <a:t>Аксиологическая</a:t>
            </a:r>
            <a:r>
              <a:rPr lang="ru-RU" dirty="0"/>
              <a:t> составляющая</a:t>
            </a:r>
          </a:p>
          <a:p>
            <a:pPr lvl="2"/>
            <a:r>
              <a:rPr lang="ru-RU" dirty="0">
                <a:solidFill>
                  <a:schemeClr val="accent1"/>
                </a:solidFill>
              </a:rPr>
              <a:t>Как изменится человек  и общество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275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Модели высшего образования </a:t>
            </a:r>
            <a:r>
              <a:rPr lang="ru-RU"/>
              <a:t>в России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Царская модель</a:t>
            </a:r>
          </a:p>
          <a:p>
            <a:pPr marL="0" indent="0">
              <a:buNone/>
            </a:pPr>
            <a:r>
              <a:rPr lang="ru-RU" dirty="0"/>
              <a:t>Советская трансформационная модель</a:t>
            </a:r>
          </a:p>
          <a:p>
            <a:pPr marL="0" indent="0">
              <a:buNone/>
            </a:pPr>
            <a:r>
              <a:rPr lang="ru-RU" dirty="0"/>
              <a:t>Советская индустриальная модель</a:t>
            </a:r>
          </a:p>
          <a:p>
            <a:pPr marL="0" indent="0">
              <a:buNone/>
            </a:pPr>
            <a:r>
              <a:rPr lang="ru-RU" dirty="0"/>
              <a:t>Модель физтеха</a:t>
            </a:r>
          </a:p>
          <a:p>
            <a:pPr marL="0" indent="0">
              <a:buNone/>
            </a:pPr>
            <a:r>
              <a:rPr lang="ru-RU" dirty="0"/>
              <a:t>Советская репродуктивная модель образования</a:t>
            </a:r>
          </a:p>
          <a:p>
            <a:pPr marL="0" indent="0">
              <a:buNone/>
            </a:pPr>
            <a:r>
              <a:rPr lang="ru-RU" dirty="0"/>
              <a:t>Российская трансформационная модель</a:t>
            </a:r>
          </a:p>
        </p:txBody>
      </p:sp>
    </p:spTree>
    <p:extLst>
      <p:ext uri="{BB962C8B-B14F-4D97-AF65-F5344CB8AC3E}">
        <p14:creationId xmlns:p14="http://schemas.microsoft.com/office/powerpoint/2010/main" val="1503804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046" y="476672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r>
              <a:rPr lang="ru-RU" sz="3600" dirty="0"/>
              <a:t>Советская трансформационная 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Цель – восстановление разрушенной экономики после революции и гражданской войны </a:t>
            </a:r>
            <a:r>
              <a:rPr lang="ru-RU" sz="1500" dirty="0"/>
              <a:t>(сокращение времени обучения для ускорения процесса подготовки специалистов; пересмотр учебных программ, переход к более узкой специализации, которая представлялась более рентабельной для задачи ускоренного выпуска; </a:t>
            </a:r>
            <a:r>
              <a:rPr lang="ru-RU" sz="1500" dirty="0" err="1"/>
              <a:t>производственныепрактики</a:t>
            </a:r>
            <a:r>
              <a:rPr lang="ru-RU" sz="1500" dirty="0"/>
              <a:t>)</a:t>
            </a:r>
          </a:p>
          <a:p>
            <a:pPr marL="0" indent="0">
              <a:buNone/>
            </a:pPr>
            <a:r>
              <a:rPr lang="ru-RU" dirty="0"/>
              <a:t>Государственный заказ на специалистов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057674"/>
            <a:ext cx="3733768" cy="280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515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Высшее образование = массовое образование </a:t>
            </a:r>
            <a:r>
              <a:rPr lang="ru-RU" sz="1600" dirty="0"/>
              <a:t>(Декрет от 2 августа 1918 года «о правилах приема в ВУЗы» содержал следующие пункты: принимать лиц, независимо от гражданства и пола, достигших возраста 16 лет, без предъявления аттестата или диплома об окончании школы, этим декретом отменялась и плата за обучение. Постановление от 10 сентября 1918 года «об отмене государственных экзаменов и об изменении порядка производства всякого рода испытаний студентов в высших учебных заведениях» хотя и не отменило экзамены как таковые, но были упразднены испытательные комиссии, наделенные различными функциями. Студентам давалось право сдавать экзамен по договоренности с профессором в любое время, независимо от года поступления и времени, проведенному в ВУЗе. Во многих ВУЗах – отмена лекций.)</a:t>
            </a:r>
            <a:endParaRPr lang="ru-RU" dirty="0"/>
          </a:p>
          <a:p>
            <a:r>
              <a:rPr lang="ru-RU" dirty="0"/>
              <a:t>Результат образования – не только профессионал, но и человек с определенным мировоззрением </a:t>
            </a:r>
            <a:r>
              <a:rPr lang="ru-RU" sz="1600" dirty="0"/>
              <a:t>(идеологическая составляющая)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797152"/>
            <a:ext cx="2383160" cy="195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01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55576" y="1206624"/>
            <a:ext cx="7632847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В.И.Коминов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выпускник химико-технологического института 1934 г. Томского технологического института пишет: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«Никогда не забуду первую лекцию в аудитории № 1 главного корпуса по высшей математике профессора-коммуниста В.И. Шумилова (не удивляйтесь, в те времена профессор-коммунист был</a:t>
            </a:r>
            <a:r>
              <a:rPr kumimoji="0" lang="ru-RU" alt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редкостью…Наша учеба в институте проходила в период жесткой классовой борьбы в стране, когда среди педагогов еще были люди, полностью не перешедшие на советскую</a:t>
            </a:r>
            <a:r>
              <a:rPr kumimoji="0" lang="ru-RU" alt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платформу, находящиеся под влиянием старых традиций, дореволюционной высшей школы, они критически смотрели на ребят, </a:t>
            </a:r>
            <a:r>
              <a:rPr kumimoji="0" lang="ru-RU" alt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выходцев из рабочей и крестьянской среды, и не очень-то верили, что эти парни смогут овладеть вершинами науки и техники)».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(История Томского политехнического института в документах Том </a:t>
            </a:r>
            <a:r>
              <a:rPr kumimoji="0" lang="en-US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1918-1945 гг.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Сборник документов и материалов. – Изд-во Томского университета, Томск, 1987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781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Советская индустриальная 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Основная идея – кадры решают все</a:t>
            </a:r>
          </a:p>
          <a:p>
            <a:r>
              <a:rPr lang="ru-RU" dirty="0"/>
              <a:t>Высшее образование – образование доступное лучшим </a:t>
            </a:r>
            <a:r>
              <a:rPr lang="ru-RU" sz="1500" dirty="0"/>
              <a:t>(Постановление Совета народных комиссаров от 23 июня 1936 года «О работе высших учебных заведений и руководстве высшей школы» оценивало  работу высшей школы  как неудовлетворительную, а подготовка кадров в ВУЗе проводилась на уровне средних школ или техникумов, необходимость вступительных экзаменов)</a:t>
            </a:r>
          </a:p>
          <a:p>
            <a:endParaRPr lang="ru-RU" sz="1500" dirty="0"/>
          </a:p>
          <a:p>
            <a:r>
              <a:rPr lang="ru-RU" dirty="0"/>
              <a:t>Функции университета: профессиональное образование, развитие науки, воспитание </a:t>
            </a:r>
            <a:r>
              <a:rPr lang="ru-RU" sz="1600" dirty="0"/>
              <a:t>(необходимость ППС периодически проходить повышение научной и педагогической квалификации, директора вузов должны следить за физическим состоянием, состоянием здоровья, дисциплиной, состоянием общежитий)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80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физтеха (МФТИ)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Цель: быстро и качественно создавать и реализовывать новые масштабные проекты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284984"/>
            <a:ext cx="40005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77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/>
              <a:t>письмо И.В. Сталину от 1 февраля 1946 года от П.Л. </a:t>
            </a:r>
            <a:r>
              <a:rPr lang="ru-RU" sz="3200" dirty="0" err="1"/>
              <a:t>Капицы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формулирует принципы «системы Физтеха»: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r>
              <a:rPr lang="ru-RU" dirty="0"/>
              <a:t>тщательный отбор абитуриентов склонных к творческому мышлению;</a:t>
            </a:r>
          </a:p>
          <a:p>
            <a:r>
              <a:rPr lang="ru-RU" dirty="0"/>
              <a:t> участие в обучении ведущих научных работников и создание ими творческой обстановки;</a:t>
            </a:r>
          </a:p>
          <a:p>
            <a:r>
              <a:rPr lang="ru-RU" dirty="0"/>
              <a:t>индивидуальный подход к отдельным студентам с целью развития их творческих способностей;</a:t>
            </a:r>
          </a:p>
          <a:p>
            <a:r>
              <a:rPr lang="ru-RU" dirty="0"/>
              <a:t>ведение воспитания с первых же шагов в атмосфере технических исследований и конструктивного творчества с использованием для этого лучших лабораторий страны;</a:t>
            </a:r>
          </a:p>
          <a:p>
            <a:r>
              <a:rPr lang="ru-RU" dirty="0"/>
              <a:t>обучение в рамках вуза в течение четырех лет и в течение двух последующих лет обучения – практика в ведущих научных институтах и конструкторских бюро. (Карлов Н.В. Шершавым языком приказа. Физтех. Архивные документы 1938-1952, - М., 2006. – 136 с. (стр. 7))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792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Советская репродуктивная модель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Цель: подготовить кадры для предприятий и людей для создания коммунизма</a:t>
            </a:r>
          </a:p>
          <a:p>
            <a:r>
              <a:rPr lang="ru-RU" dirty="0"/>
              <a:t>Преподаватель – транслятор знаний, воспитатель, общественный деятель, иногда – ученый</a:t>
            </a:r>
          </a:p>
          <a:p>
            <a:r>
              <a:rPr lang="ru-RU" dirty="0"/>
              <a:t>Студент – «поглощает знания», активно участвует в общественных работах и общественной жизни</a:t>
            </a:r>
          </a:p>
          <a:p>
            <a:r>
              <a:rPr lang="ru-RU" dirty="0"/>
              <a:t>Знания воспроизводятся, т.к. предприятия модернизируются в соответствии с гос. Планом</a:t>
            </a:r>
          </a:p>
          <a:p>
            <a:r>
              <a:rPr lang="ru-RU" dirty="0"/>
              <a:t>Наука вынесена в НИИ, Лаборатории</a:t>
            </a:r>
          </a:p>
        </p:txBody>
      </p:sp>
    </p:spTree>
    <p:extLst>
      <p:ext uri="{BB962C8B-B14F-4D97-AF65-F5344CB8AC3E}">
        <p14:creationId xmlns:p14="http://schemas.microsoft.com/office/powerpoint/2010/main" val="668864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Современность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Образование – услуга;</a:t>
            </a:r>
          </a:p>
          <a:p>
            <a:r>
              <a:rPr lang="ru-RU" dirty="0"/>
              <a:t>Массовое высшее образование;</a:t>
            </a:r>
          </a:p>
          <a:p>
            <a:r>
              <a:rPr lang="ru-RU" dirty="0"/>
              <a:t>Несоответствие требований промышленности, рынка труда  и реалий образования </a:t>
            </a:r>
            <a:r>
              <a:rPr lang="ru-RU" sz="1600" dirty="0"/>
              <a:t>(промышленность не в состоянии ответить на вопрос: «какими знаниями, умениями и качествами должен обладать специалист?»; на рынке труда – потребность в рабочих профессиях; в образовании: «как подготовить специалиста в соответствии с  требованиям, которые нам неизвестны»)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226" y="404664"/>
            <a:ext cx="3260080" cy="244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00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Факторы, которые в перспективе необходимо учитывать в высшем образовании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«Форсайт российского образования 2030» (2013г.)</a:t>
            </a:r>
          </a:p>
          <a:p>
            <a:r>
              <a:rPr lang="ru-RU" dirty="0"/>
              <a:t>Различные типы университетов (Университет для миллиардов, традиционный университет, университет для одного)</a:t>
            </a:r>
          </a:p>
        </p:txBody>
      </p:sp>
    </p:spTree>
    <p:extLst>
      <p:ext uri="{BB962C8B-B14F-4D97-AF65-F5344CB8AC3E}">
        <p14:creationId xmlns:p14="http://schemas.microsoft.com/office/powerpoint/2010/main" val="3830382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55" y="704088"/>
            <a:ext cx="8049707" cy="6037280"/>
          </a:xfrm>
        </p:spPr>
      </p:pic>
    </p:spTree>
    <p:extLst>
      <p:ext uri="{BB962C8B-B14F-4D97-AF65-F5344CB8AC3E}">
        <p14:creationId xmlns:p14="http://schemas.microsoft.com/office/powerpoint/2010/main" val="3702795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33760"/>
            <a:ext cx="7317183" cy="5487888"/>
          </a:xfrm>
        </p:spPr>
      </p:pic>
    </p:spTree>
    <p:extLst>
      <p:ext uri="{BB962C8B-B14F-4D97-AF65-F5344CB8AC3E}">
        <p14:creationId xmlns:p14="http://schemas.microsoft.com/office/powerpoint/2010/main" val="2958071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/>
              <a:t>Возникновение инженерного образования</a:t>
            </a:r>
          </a:p>
        </p:txBody>
      </p:sp>
      <p:sp>
        <p:nvSpPr>
          <p:cNvPr id="5632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800" dirty="0"/>
              <a:t>Инженерная школа (1700 г.)  </a:t>
            </a:r>
          </a:p>
          <a:p>
            <a:pPr eaLnBrk="1" hangingPunct="1"/>
            <a:r>
              <a:rPr lang="ru-RU" sz="2800" dirty="0" err="1"/>
              <a:t>Математико-навигатская</a:t>
            </a:r>
            <a:r>
              <a:rPr lang="ru-RU" sz="2800" dirty="0"/>
              <a:t> школы (1701 г.)</a:t>
            </a:r>
          </a:p>
          <a:p>
            <a:pPr eaLnBrk="1" hangingPunct="1"/>
            <a:r>
              <a:rPr lang="ru-RU" sz="2800" dirty="0"/>
              <a:t> Полковые школы</a:t>
            </a:r>
          </a:p>
          <a:p>
            <a:pPr eaLnBrk="1" hangingPunct="1"/>
            <a:r>
              <a:rPr lang="ru-RU" sz="2800" dirty="0"/>
              <a:t>Духовные семинарии</a:t>
            </a:r>
          </a:p>
        </p:txBody>
      </p:sp>
      <p:sp>
        <p:nvSpPr>
          <p:cNvPr id="56324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z="2800"/>
          </a:p>
        </p:txBody>
      </p:sp>
      <p:sp>
        <p:nvSpPr>
          <p:cNvPr id="56325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E84548F-C15B-46E6-A6AE-9E1EB454AAAB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56326" name="Picture 8" descr="http://www.artlib.ru/objects/gallery_224/artlib_gallery-112492-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484313"/>
            <a:ext cx="40481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/>
              <a:t>Институт корпуса инженеров путей сообщения 2 декабря 1809 г.</a:t>
            </a:r>
            <a:r>
              <a:rPr lang="ru-RU" sz="4000"/>
              <a:t> </a:t>
            </a:r>
          </a:p>
        </p:txBody>
      </p:sp>
      <p:sp>
        <p:nvSpPr>
          <p:cNvPr id="5837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u="sng"/>
              <a:t>Августин Августинович Бетанкур</a:t>
            </a:r>
            <a:r>
              <a:rPr lang="ru-RU" sz="2400"/>
              <a:t> 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ru-RU" sz="2400"/>
              <a:t>объединил в программе обучения в единое целое гуманитарные, естественнонаучные и технические знания; 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ru-RU" sz="2400"/>
              <a:t>разработал проект, в соответствии с которым были учреждены училища для подготовки среднего технического персонала.</a:t>
            </a:r>
          </a:p>
        </p:txBody>
      </p:sp>
      <p:sp>
        <p:nvSpPr>
          <p:cNvPr id="58372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400"/>
          </a:p>
        </p:txBody>
      </p:sp>
      <p:sp>
        <p:nvSpPr>
          <p:cNvPr id="58373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1E3860E-DBBA-4AE0-998D-532CD7C19DDD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58374" name="Picture 8" descr="Изображение “http://www.zdt-magazine.ru/publik/date/2008/images/pav08-02_9.jpg” не может быть показано, так как содержит ошибк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1700213"/>
            <a:ext cx="3816350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/>
              <a:t>"Записки Императорского русского технического общества" (с 1867 г.);</a:t>
            </a:r>
          </a:p>
          <a:p>
            <a:pPr eaLnBrk="1" hangingPunct="1"/>
            <a:r>
              <a:rPr lang="ru-RU"/>
              <a:t>"Техническое образование" (с 1868 г.);</a:t>
            </a:r>
          </a:p>
          <a:p>
            <a:pPr eaLnBrk="1" hangingPunct="1"/>
            <a:r>
              <a:rPr lang="ru-RU"/>
              <a:t>"Технический сборник и вестник промышленности̎;</a:t>
            </a:r>
          </a:p>
          <a:p>
            <a:pPr eaLnBrk="1" hangingPunct="1"/>
            <a:r>
              <a:rPr lang="ru-RU"/>
              <a:t>"Техник"; </a:t>
            </a:r>
          </a:p>
          <a:p>
            <a:pPr eaLnBrk="1" hangingPunct="1"/>
            <a:r>
              <a:rPr lang="ru-RU"/>
              <a:t>"Вестник инженеров" (с 1915 г.); </a:t>
            </a:r>
          </a:p>
          <a:p>
            <a:pPr eaLnBrk="1" hangingPunct="1"/>
            <a:endParaRPr lang="ru-RU"/>
          </a:p>
        </p:txBody>
      </p:sp>
      <p:sp>
        <p:nvSpPr>
          <p:cNvPr id="59395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828DD5E-ED55-4253-92E3-04609E2BD789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/>
              <a:t>Технические издания в России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/>
              <a:t>Разделы: </a:t>
            </a:r>
          </a:p>
          <a:p>
            <a:pPr lvl="2" eaLnBrk="1" hangingPunct="1"/>
            <a:r>
              <a:rPr lang="ru-RU" sz="2000"/>
              <a:t>Минералогия</a:t>
            </a:r>
          </a:p>
          <a:p>
            <a:pPr lvl="2" eaLnBrk="1" hangingPunct="1"/>
            <a:r>
              <a:rPr lang="ru-RU" sz="2000"/>
              <a:t>Химия</a:t>
            </a:r>
          </a:p>
          <a:p>
            <a:pPr lvl="2" eaLnBrk="1" hangingPunct="1"/>
            <a:r>
              <a:rPr lang="ru-RU" sz="2000"/>
              <a:t>Горное дело</a:t>
            </a:r>
          </a:p>
          <a:p>
            <a:pPr lvl="2" eaLnBrk="1" hangingPunct="1"/>
            <a:r>
              <a:rPr lang="ru-RU" sz="2000"/>
              <a:t>Заводское дело</a:t>
            </a:r>
          </a:p>
          <a:p>
            <a:pPr lvl="2" eaLnBrk="1" hangingPunct="1"/>
            <a:r>
              <a:rPr lang="ru-RU" sz="2000"/>
              <a:t>Монетное дело</a:t>
            </a:r>
          </a:p>
          <a:p>
            <a:pPr lvl="2" eaLnBrk="1" hangingPunct="1"/>
            <a:r>
              <a:rPr lang="ru-RU" sz="2000"/>
              <a:t>Соляное дело</a:t>
            </a:r>
          </a:p>
          <a:p>
            <a:pPr lvl="2" eaLnBrk="1" hangingPunct="1"/>
            <a:r>
              <a:rPr lang="ru-RU" sz="2000"/>
              <a:t>Всеобщая горная и соляная библиография</a:t>
            </a:r>
          </a:p>
          <a:p>
            <a:pPr lvl="2" eaLnBrk="1" hangingPunct="1"/>
            <a:r>
              <a:rPr lang="ru-RU" sz="2000"/>
              <a:t>Горные и соляные законоположения</a:t>
            </a:r>
          </a:p>
          <a:p>
            <a:pPr lvl="2" eaLnBrk="1" hangingPunct="1"/>
            <a:r>
              <a:rPr lang="ru-RU" sz="2000"/>
              <a:t>Биографические известия и некрология</a:t>
            </a:r>
          </a:p>
          <a:p>
            <a:pPr lvl="2" eaLnBrk="1" hangingPunct="1"/>
            <a:r>
              <a:rPr lang="ru-RU" sz="2000"/>
              <a:t>Смесь</a:t>
            </a:r>
          </a:p>
        </p:txBody>
      </p:sp>
      <p:sp>
        <p:nvSpPr>
          <p:cNvPr id="60419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64956C6-B59A-49C7-9302-542724259732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/>
              <a:t>«Горный журнал» 1825 г.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 eaLnBrk="1" hangingPunct="1"/>
            <a:r>
              <a:rPr lang="ru-RU" sz="1600"/>
              <a:t>Я. Берцелиус</a:t>
            </a:r>
          </a:p>
          <a:p>
            <a:pPr algn="ctr" eaLnBrk="1" hangingPunct="1"/>
            <a:r>
              <a:rPr lang="ru-RU" sz="1600"/>
              <a:t>Ф. Велер</a:t>
            </a:r>
          </a:p>
          <a:p>
            <a:pPr algn="ctr" eaLnBrk="1" hangingPunct="1"/>
            <a:r>
              <a:rPr lang="ru-RU" sz="1600"/>
              <a:t>Р. Бунзен</a:t>
            </a:r>
          </a:p>
          <a:p>
            <a:pPr algn="ctr" eaLnBrk="1" hangingPunct="1"/>
            <a:r>
              <a:rPr lang="ru-RU" sz="1600"/>
              <a:t>М. Бертло</a:t>
            </a:r>
          </a:p>
          <a:p>
            <a:pPr algn="ctr" eaLnBrk="1" hangingPunct="1"/>
            <a:r>
              <a:rPr lang="ru-RU" sz="1600"/>
              <a:t>А.М. Бутлеров</a:t>
            </a:r>
          </a:p>
          <a:p>
            <a:pPr algn="ctr" eaLnBrk="1" hangingPunct="1"/>
            <a:r>
              <a:rPr lang="ru-RU" sz="1600"/>
              <a:t>Г.В. Струве</a:t>
            </a:r>
            <a:endParaRPr lang="ru-RU" sz="2800"/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1867г. – Первый съезд русских естествоиспытателей и врачей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/>
              <a:t>2 научных сообщества: </a:t>
            </a:r>
          </a:p>
          <a:p>
            <a:pPr lvl="1" eaLnBrk="1" hangingPunct="1"/>
            <a:r>
              <a:rPr lang="ru-RU" sz="1400"/>
              <a:t>Санкт –Петербургское общество естествоиспытателей</a:t>
            </a:r>
          </a:p>
          <a:p>
            <a:pPr lvl="1" eaLnBrk="1" hangingPunct="1"/>
            <a:r>
              <a:rPr lang="ru-RU" sz="1400"/>
              <a:t>Русское химическое общество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1869г. - «Журнал Русского химического общества»</a:t>
            </a:r>
          </a:p>
        </p:txBody>
      </p:sp>
      <p:sp>
        <p:nvSpPr>
          <p:cNvPr id="6144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6D842BB-5EFF-41B2-B75D-6CCBDB5FA88F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/>
              <a:t>Авторы «Горного журнала» по разделу «Химия»</a:t>
            </a:r>
          </a:p>
        </p:txBody>
      </p:sp>
      <p:sp>
        <p:nvSpPr>
          <p:cNvPr id="61445" name="Line 4"/>
          <p:cNvSpPr>
            <a:spLocks noChangeShapeType="1"/>
          </p:cNvSpPr>
          <p:nvPr/>
        </p:nvSpPr>
        <p:spPr bwMode="auto">
          <a:xfrm>
            <a:off x="6877050" y="4437063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5038"/>
            <a:ext cx="8229600" cy="3890962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/>
              <a:t> Профессор Императорского Московского технического училища Христофор Семенович Леденцов 100 000 рублей с целью содействия «изобретениям, которые при наименьшей затрате капитала могли бы принести возможно большую пользу для населения».</a:t>
            </a:r>
          </a:p>
        </p:txBody>
      </p:sp>
      <p:sp>
        <p:nvSpPr>
          <p:cNvPr id="62467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DBA9D70-E6E0-48F9-8A2E-09CA7A568903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/>
              <a:t>Общество содействия успехам опытных наук 1909 - 1918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/>
              <a:t>Энгельмейер Петр Климентьевич (1855 - 1942 гг.) </a:t>
            </a:r>
          </a:p>
        </p:txBody>
      </p:sp>
      <p:sp>
        <p:nvSpPr>
          <p:cNvPr id="6553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400"/>
              <a:t>Автомобиль. Мотоциклет. Моторная лодка.-М.,1912 </a:t>
            </a:r>
          </a:p>
          <a:p>
            <a:pPr eaLnBrk="1" hangingPunct="1"/>
            <a:r>
              <a:rPr lang="ru-RU" sz="2400"/>
              <a:t>Катехизис шофера.-М.,1916. </a:t>
            </a:r>
          </a:p>
          <a:p>
            <a:pPr eaLnBrk="1" hangingPunct="1"/>
            <a:r>
              <a:rPr lang="ru-RU" sz="2400"/>
              <a:t>Изобретения и привилегии.-М.,1897. </a:t>
            </a:r>
          </a:p>
          <a:p>
            <a:pPr eaLnBrk="1" hangingPunct="1"/>
            <a:r>
              <a:rPr lang="ru-RU" sz="2400"/>
              <a:t>Моторная лодка.-М.,1930 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z="2400"/>
          </a:p>
        </p:txBody>
      </p:sp>
      <p:sp>
        <p:nvSpPr>
          <p:cNvPr id="65541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BCA6AB4-E54E-4792-8C19-88F662993492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65542" name="Picture 8" descr="Изображение “http://www.asm.rusk.ru/99/Asm4/Imajes/asm4_17.jpg” не может быть показано, так как содержит ошибк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2133600"/>
            <a:ext cx="273685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/>
              <a:t>Работы по философии техники</a:t>
            </a:r>
          </a:p>
        </p:txBody>
      </p:sp>
      <p:sp>
        <p:nvSpPr>
          <p:cNvPr id="6656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400"/>
              <a:t>Технический итог </a:t>
            </a:r>
            <a:r>
              <a:rPr lang="en-US" sz="2400"/>
              <a:t>XIX</a:t>
            </a:r>
            <a:r>
              <a:rPr lang="ru-RU" sz="2400"/>
              <a:t> в.. – М., 1898</a:t>
            </a:r>
          </a:p>
          <a:p>
            <a:pPr eaLnBrk="1" hangingPunct="1"/>
            <a:r>
              <a:rPr lang="ru-RU" sz="2400"/>
              <a:t>Критика научных и художественных учений графа Л.Н.Толстого.- М.,1898</a:t>
            </a:r>
          </a:p>
          <a:p>
            <a:pPr eaLnBrk="1" hangingPunct="1"/>
            <a:r>
              <a:rPr lang="ru-RU" sz="2400"/>
              <a:t>Теория творчества. – М.,1910</a:t>
            </a:r>
          </a:p>
          <a:p>
            <a:pPr eaLnBrk="1" hangingPunct="1"/>
            <a:r>
              <a:rPr lang="ru-RU" sz="2400"/>
              <a:t>Философия техники. М., 1912 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z="2400"/>
          </a:p>
        </p:txBody>
      </p:sp>
      <p:sp>
        <p:nvSpPr>
          <p:cNvPr id="66565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B802E60-FD64-42F0-A845-3016AFF90568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66566" name="Picture 8" descr="http://www.metodolog.ru/00824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1628775"/>
            <a:ext cx="3455988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5175"/>
            <a:ext cx="8229600" cy="5330825"/>
          </a:xfrm>
        </p:spPr>
        <p:txBody>
          <a:bodyPr/>
          <a:lstStyle/>
          <a:p>
            <a:pPr eaLnBrk="1" hangingPunct="1"/>
            <a:r>
              <a:rPr lang="ru-RU" sz="2800"/>
              <a:t>Сама жизнь, сама история неудержимо выдвигает инженера - этого поистине творца и руководителя хозяйства - из тесноты мастерских на широкою арену общественной деятельности и ставит его все ближе и ближе к кормилу государства, и если пойти по стопам мудрого Платона и позволить себе мечту относительно идеального государства, то легко можно дойти до вывода, что... в современном государстве первенствующая роль неудержимо переходит к инженеру...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                               Энгельмейер П.К.</a:t>
            </a:r>
          </a:p>
        </p:txBody>
      </p:sp>
      <p:sp>
        <p:nvSpPr>
          <p:cNvPr id="67587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F35DBA4-7037-4145-ABED-37628AE2E639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08050"/>
            <a:ext cx="8229600" cy="5187950"/>
          </a:xfrm>
        </p:spPr>
        <p:txBody>
          <a:bodyPr/>
          <a:lstStyle/>
          <a:p>
            <a:pPr eaLnBrk="1" hangingPunct="1"/>
            <a:r>
              <a:rPr lang="ru-RU" sz="2800"/>
              <a:t>Я бы сказал так: надо будущему инженеру сообщать: </a:t>
            </a:r>
          </a:p>
          <a:p>
            <a:pPr eaLnBrk="1" hangingPunct="1"/>
            <a:r>
              <a:rPr lang="ru-RU" sz="2800"/>
              <a:t>1) Фактические познания по технологии, экономике, законоведению, политике, психологии и этике; </a:t>
            </a:r>
          </a:p>
          <a:p>
            <a:pPr eaLnBrk="1" hangingPunct="1"/>
            <a:r>
              <a:rPr lang="ru-RU" sz="2800"/>
              <a:t>2) кроме этого материала для мышления, надо дать ему возможность правильно пользоваться этим материалом, другими словами, выработать в нем мышление правильное, логическое, философское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/>
              <a:t>                                    Энгельмейер П.К.</a:t>
            </a:r>
          </a:p>
          <a:p>
            <a:pPr eaLnBrk="1" hangingPunct="1"/>
            <a:endParaRPr lang="ru-RU" sz="2800"/>
          </a:p>
        </p:txBody>
      </p:sp>
      <p:sp>
        <p:nvSpPr>
          <p:cNvPr id="6861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FEF7E2C-E69A-4E97-9A51-3DF874D8033D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26511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"Милостивый Государь Петр </a:t>
            </a:r>
            <a:r>
              <a:rPr lang="ru-RU" sz="2400" dirty="0" err="1"/>
              <a:t>Климентич</a:t>
            </a:r>
            <a:r>
              <a:rPr lang="ru-RU" sz="2400" dirty="0"/>
              <a:t>! ... Я просмотрел присланные Вами листы Вашей книги. Цель ее очень хорошая. Меня каждый год посещают несколько человек таких изобретателей, и всегда бывает очень жалко ненормального душевного состояния, в котором они большей частью находятся, вследствие неестественного напряжения дурно направленных умственных способностей. </a:t>
            </a:r>
          </a:p>
          <a:p>
            <a:pPr marL="0" indent="26511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Ваша книга может принести пользу тем из них, которые еще не потеряли способности критически относиться к своим проектам, и потому желаю ей успеха. </a:t>
            </a:r>
          </a:p>
          <a:p>
            <a:pPr marL="0" indent="265113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С совершенным уважением, Ваш покорный слуга Лев Толстой" .</a:t>
            </a:r>
          </a:p>
        </p:txBody>
      </p:sp>
      <p:sp>
        <p:nvSpPr>
          <p:cNvPr id="69635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713B9EA-381B-405E-AAF7-ABB463CF44CC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/>
              <a:t>Предисловие к работе «Изобретения и привилегии»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/>
              <a:t>technikus (лат.) чаще всего обозначало учителя искусств и наравне с этим практического дельца.</a:t>
            </a:r>
          </a:p>
          <a:p>
            <a:pPr eaLnBrk="1" hangingPunct="1"/>
            <a:r>
              <a:rPr lang="ru-RU" sz="2800"/>
              <a:t>Латинское слово ingenium (искуссно выполненный). </a:t>
            </a:r>
          </a:p>
          <a:p>
            <a:pPr eaLnBrk="1" hangingPunct="1"/>
            <a:r>
              <a:rPr lang="ru-RU"/>
              <a:t>Деятельность инженера – творческая</a:t>
            </a:r>
          </a:p>
          <a:p>
            <a:pPr eaLnBrk="1" hangingPunct="1"/>
            <a:r>
              <a:rPr lang="ru-RU"/>
              <a:t>Деятельность техника - исполнение</a:t>
            </a:r>
          </a:p>
        </p:txBody>
      </p:sp>
      <p:sp>
        <p:nvSpPr>
          <p:cNvPr id="7168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69B3F1E-4166-4BB3-825A-82542F2B0955}" type="slidenum">
              <a:rPr lang="ru-RU" smtClean="0"/>
              <a:pPr/>
              <a:t>31</a:t>
            </a:fld>
            <a:endParaRPr lang="ru-RU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/>
              <a:t>«Технический итог </a:t>
            </a:r>
            <a:r>
              <a:rPr lang="en-US"/>
              <a:t>XX</a:t>
            </a:r>
            <a:r>
              <a:rPr lang="ru-RU"/>
              <a:t> века»</a:t>
            </a:r>
          </a:p>
        </p:txBody>
      </p:sp>
      <p:sp>
        <p:nvSpPr>
          <p:cNvPr id="71685" name="Line 4"/>
          <p:cNvSpPr>
            <a:spLocks noChangeShapeType="1"/>
          </p:cNvSpPr>
          <p:nvPr/>
        </p:nvSpPr>
        <p:spPr bwMode="auto">
          <a:xfrm>
            <a:off x="3995738" y="4005263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/>
              <a:t>Теория трехакта: желания, знания, умения.</a:t>
            </a:r>
          </a:p>
          <a:p>
            <a:pPr eaLnBrk="1" hangingPunct="1"/>
            <a:r>
              <a:rPr lang="ru-RU"/>
              <a:t>первый акт - изобретение предполагается, </a:t>
            </a:r>
          </a:p>
          <a:p>
            <a:pPr eaLnBrk="1" hangingPunct="1"/>
            <a:r>
              <a:rPr lang="ru-RU"/>
              <a:t>второй акт  - доказывается, </a:t>
            </a:r>
          </a:p>
          <a:p>
            <a:pPr eaLnBrk="1" hangingPunct="1"/>
            <a:r>
              <a:rPr lang="ru-RU"/>
              <a:t>Третий акт - осуществляется. </a:t>
            </a:r>
          </a:p>
        </p:txBody>
      </p:sp>
      <p:sp>
        <p:nvSpPr>
          <p:cNvPr id="72707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F5ACC3D-8939-4A85-B845-3E4C5F6ED5F7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/>
              <a:t>«Теория творчества» - эвриология – наука о творчестве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1412875"/>
            <a:ext cx="4038600" cy="4683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200" u="sng"/>
              <a:t>Техника</a:t>
            </a:r>
            <a:r>
              <a:rPr lang="ru-RU" sz="3200"/>
              <a:t> – искусство, направленное на пользу</a:t>
            </a:r>
          </a:p>
        </p:txBody>
      </p:sp>
      <p:sp>
        <p:nvSpPr>
          <p:cNvPr id="73731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48200" y="1341438"/>
            <a:ext cx="4038600" cy="47545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200" u="sng"/>
              <a:t>Художество </a:t>
            </a:r>
            <a:r>
              <a:rPr lang="ru-RU" sz="3200"/>
              <a:t> - искусство, направленное на красоту</a:t>
            </a:r>
            <a:endParaRPr lang="ru-RU" sz="3200" u="sng"/>
          </a:p>
        </p:txBody>
      </p:sp>
      <p:sp>
        <p:nvSpPr>
          <p:cNvPr id="73732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631537E8-3A3A-4C43-A976-FBAD9EA3B7B4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algn="ctr" eaLnBrk="1" hangingPunct="1">
              <a:buFont typeface="Wingdings" pitchFamily="2" charset="2"/>
              <a:buNone/>
            </a:pPr>
            <a:r>
              <a:rPr lang="ru-RU" dirty="0"/>
              <a:t>"Счастье ли быть изобретателем?" </a:t>
            </a:r>
          </a:p>
          <a:p>
            <a:pPr marL="609600" indent="-609600" algn="ctr" eaLnBrk="1" hangingPunct="1">
              <a:buFont typeface="Wingdings" pitchFamily="2" charset="2"/>
              <a:buNone/>
            </a:pPr>
            <a:r>
              <a:rPr lang="ru-RU" dirty="0"/>
              <a:t>При сочетании следующих условий:</a:t>
            </a:r>
          </a:p>
          <a:p>
            <a:pPr marL="609600" indent="-609600" algn="ctr" eaLnBrk="1" hangingPunct="1">
              <a:buFont typeface="Wingdings" pitchFamily="2" charset="2"/>
              <a:buAutoNum type="arabicParenR"/>
            </a:pPr>
            <a:r>
              <a:rPr lang="ru-RU" dirty="0"/>
              <a:t>творческий гений, </a:t>
            </a:r>
          </a:p>
          <a:p>
            <a:pPr marL="609600" indent="-609600" algn="ctr" eaLnBrk="1" hangingPunct="1">
              <a:buFont typeface="Wingdings" pitchFamily="2" charset="2"/>
              <a:buAutoNum type="arabicParenR"/>
            </a:pPr>
            <a:r>
              <a:rPr lang="ru-RU" dirty="0"/>
              <a:t>необходимые познания, </a:t>
            </a:r>
          </a:p>
          <a:p>
            <a:pPr marL="609600" indent="-609600" algn="ctr" eaLnBrk="1" hangingPunct="1">
              <a:buFont typeface="Wingdings" pitchFamily="2" charset="2"/>
              <a:buAutoNum type="arabicParenR"/>
            </a:pPr>
            <a:r>
              <a:rPr lang="ru-RU" dirty="0"/>
              <a:t> мастерство в обращении с материей, </a:t>
            </a:r>
          </a:p>
          <a:p>
            <a:pPr marL="609600" indent="-609600" algn="ctr" eaLnBrk="1" hangingPunct="1">
              <a:buFont typeface="Wingdings" pitchFamily="2" charset="2"/>
              <a:buAutoNum type="arabicParenR"/>
            </a:pPr>
            <a:r>
              <a:rPr lang="ru-RU" dirty="0"/>
              <a:t> коммерческая жилка и знание людей </a:t>
            </a:r>
          </a:p>
          <a:p>
            <a:pPr marL="609600" indent="-609600" algn="ctr" eaLnBrk="1" hangingPunct="1">
              <a:buFont typeface="Wingdings" pitchFamily="2" charset="2"/>
              <a:buAutoNum type="arabicParenR"/>
            </a:pPr>
            <a:r>
              <a:rPr lang="ru-RU" dirty="0"/>
              <a:t>удача </a:t>
            </a:r>
          </a:p>
        </p:txBody>
      </p:sp>
      <p:sp>
        <p:nvSpPr>
          <p:cNvPr id="74755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90C0A70-EF85-4D53-A1CD-F3BA07CA2D0D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/>
              <a:t>«Творческая личность и среда в области технических изобретений »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A4F84-495E-4FDD-B4E4-8719CB481BAB}" type="slidenum">
              <a:rPr lang="ru-RU"/>
              <a:pPr/>
              <a:t>35</a:t>
            </a:fld>
            <a:endParaRPr lang="ru-RU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Теории развития общества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100" dirty="0"/>
              <a:t>теория массового общества (</a:t>
            </a:r>
            <a:r>
              <a:rPr lang="ru-RU" sz="2100" dirty="0" err="1"/>
              <a:t>Ортега</a:t>
            </a:r>
            <a:r>
              <a:rPr lang="ru-RU" sz="2100" dirty="0"/>
              <a:t> –</a:t>
            </a:r>
            <a:r>
              <a:rPr lang="ru-RU" sz="2100" dirty="0" err="1"/>
              <a:t>и-Гассет</a:t>
            </a:r>
            <a:r>
              <a:rPr lang="ru-RU" sz="2100" dirty="0"/>
              <a:t>), </a:t>
            </a:r>
          </a:p>
          <a:p>
            <a:pPr>
              <a:lnSpc>
                <a:spcPct val="90000"/>
              </a:lnSpc>
            </a:pPr>
            <a:r>
              <a:rPr lang="ru-RU" sz="2100" dirty="0"/>
              <a:t>теория тоталитарного общества (</a:t>
            </a:r>
            <a:r>
              <a:rPr lang="ru-RU" sz="2100" dirty="0" err="1"/>
              <a:t>Юнгер</a:t>
            </a:r>
            <a:r>
              <a:rPr lang="ru-RU" sz="2100" dirty="0"/>
              <a:t>, Аренд, </a:t>
            </a:r>
            <a:r>
              <a:rPr lang="ru-RU" sz="2100" dirty="0" err="1"/>
              <a:t>Манкгейм</a:t>
            </a:r>
            <a:r>
              <a:rPr lang="ru-RU" sz="2100" dirty="0"/>
              <a:t>), </a:t>
            </a:r>
          </a:p>
          <a:p>
            <a:pPr>
              <a:lnSpc>
                <a:spcPct val="90000"/>
              </a:lnSpc>
            </a:pPr>
            <a:r>
              <a:rPr lang="ru-RU" sz="2100" dirty="0"/>
              <a:t>теория индустриального общества (</a:t>
            </a:r>
            <a:r>
              <a:rPr lang="ru-RU" sz="2100" dirty="0" err="1"/>
              <a:t>Адорно</a:t>
            </a:r>
            <a:r>
              <a:rPr lang="ru-RU" sz="2100" dirty="0"/>
              <a:t>, Маркузе), </a:t>
            </a:r>
          </a:p>
          <a:p>
            <a:pPr>
              <a:lnSpc>
                <a:spcPct val="90000"/>
              </a:lnSpc>
            </a:pPr>
            <a:r>
              <a:rPr lang="ru-RU" sz="2100" dirty="0"/>
              <a:t>теория постиндустриального и информационного общества (Белл, </a:t>
            </a:r>
            <a:r>
              <a:rPr lang="ru-RU" sz="2100" dirty="0" err="1"/>
              <a:t>Тоффлер</a:t>
            </a:r>
            <a:r>
              <a:rPr lang="ru-RU" sz="2100" dirty="0"/>
              <a:t>)</a:t>
            </a:r>
          </a:p>
          <a:p>
            <a:pPr>
              <a:lnSpc>
                <a:spcPct val="90000"/>
              </a:lnSpc>
            </a:pPr>
            <a:r>
              <a:rPr lang="ru-RU" sz="2100" dirty="0"/>
              <a:t>теория имперского глобализма (</a:t>
            </a:r>
            <a:r>
              <a:rPr lang="ru-RU" sz="2100" dirty="0" err="1"/>
              <a:t>Хардт</a:t>
            </a:r>
            <a:r>
              <a:rPr lang="ru-RU" sz="2100" dirty="0"/>
              <a:t>, </a:t>
            </a:r>
            <a:r>
              <a:rPr lang="ru-RU" sz="2100" dirty="0" err="1"/>
              <a:t>Негри</a:t>
            </a:r>
            <a:r>
              <a:rPr lang="ru-RU" sz="2100" dirty="0"/>
              <a:t>)</a:t>
            </a:r>
          </a:p>
          <a:p>
            <a:pPr>
              <a:lnSpc>
                <a:spcPct val="90000"/>
              </a:lnSpc>
            </a:pPr>
            <a:r>
              <a:rPr lang="ru-RU" sz="2100" dirty="0"/>
              <a:t>теория географического детерминизма (</a:t>
            </a:r>
            <a:r>
              <a:rPr lang="ru-RU" sz="2100" dirty="0" err="1"/>
              <a:t>Вернандский</a:t>
            </a:r>
            <a:r>
              <a:rPr lang="ru-RU" sz="2100" dirty="0"/>
              <a:t>) </a:t>
            </a:r>
          </a:p>
          <a:p>
            <a:pPr>
              <a:lnSpc>
                <a:spcPct val="90000"/>
              </a:lnSpc>
            </a:pPr>
            <a:r>
              <a:rPr lang="ru-RU" sz="2100" dirty="0"/>
              <a:t>Теория риска и общества знаний (Бек, </a:t>
            </a:r>
            <a:r>
              <a:rPr lang="ru-RU" sz="2100" dirty="0" err="1"/>
              <a:t>Друкер</a:t>
            </a:r>
            <a:r>
              <a:rPr lang="ru-RU" sz="2100" dirty="0"/>
              <a:t>, </a:t>
            </a:r>
            <a:r>
              <a:rPr lang="ru-RU" sz="2100" dirty="0" err="1"/>
              <a:t>Бехманн</a:t>
            </a:r>
            <a:r>
              <a:rPr lang="ru-RU" sz="2100" dirty="0"/>
              <a:t>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3199B-A629-4857-9C3A-4F31D039CD7B}" type="slidenum">
              <a:rPr lang="ru-RU"/>
              <a:pPr/>
              <a:t>36</a:t>
            </a:fld>
            <a:endParaRPr lang="ru-RU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/>
              <a:t>Футурология</a:t>
            </a:r>
            <a:endParaRPr lang="ru-RU" sz="34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Элвин</a:t>
            </a:r>
            <a:r>
              <a:rPr lang="ru-RU" dirty="0"/>
              <a:t> </a:t>
            </a:r>
            <a:r>
              <a:rPr lang="ru-RU" dirty="0" err="1"/>
              <a:t>Тоффлер</a:t>
            </a:r>
            <a:r>
              <a:rPr lang="ru-RU" dirty="0"/>
              <a:t> «Шок будущего»1970г., «Третья волна» 1980г.</a:t>
            </a:r>
          </a:p>
          <a:p>
            <a:r>
              <a:rPr lang="ru-RU" dirty="0"/>
              <a:t>Маршалл </a:t>
            </a:r>
            <a:r>
              <a:rPr lang="ru-RU" dirty="0" err="1"/>
              <a:t>Маклюэн</a:t>
            </a:r>
            <a:r>
              <a:rPr lang="ru-RU" dirty="0"/>
              <a:t> «Война и мир в глобальной деревне», «Наш бизнес - культура» 1960-1970 гг.</a:t>
            </a:r>
          </a:p>
          <a:p>
            <a:r>
              <a:rPr lang="ru-RU" dirty="0" err="1"/>
              <a:t>Фрэнсис</a:t>
            </a:r>
            <a:r>
              <a:rPr lang="ru-RU" dirty="0"/>
              <a:t> </a:t>
            </a:r>
            <a:r>
              <a:rPr lang="ru-RU" dirty="0" err="1"/>
              <a:t>Фукуяма</a:t>
            </a:r>
            <a:r>
              <a:rPr lang="ru-RU" dirty="0"/>
              <a:t> «Конец истории и последний человек» 1992г., «Наше </a:t>
            </a:r>
            <a:r>
              <a:rPr lang="ru-RU" dirty="0" err="1"/>
              <a:t>постчеловеческое</a:t>
            </a:r>
            <a:r>
              <a:rPr lang="ru-RU" dirty="0"/>
              <a:t> будущее»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665</TotalTime>
  <Words>1977</Words>
  <Application>Microsoft Office PowerPoint</Application>
  <PresentationFormat>Экран (4:3)</PresentationFormat>
  <Paragraphs>201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Философские проблемы инженерного образования</vt:lpstr>
      <vt:lpstr>Критерии классического университета</vt:lpstr>
      <vt:lpstr>Модель университета Гумбольда</vt:lpstr>
      <vt:lpstr>Современный университет</vt:lpstr>
      <vt:lpstr>Презентация PowerPoint</vt:lpstr>
      <vt:lpstr>Литература</vt:lpstr>
      <vt:lpstr>Философский подход к проблемам инженерного образования</vt:lpstr>
      <vt:lpstr>Модели высшего образования в России</vt:lpstr>
      <vt:lpstr>  Советская трансформационная модель</vt:lpstr>
      <vt:lpstr>Презентация PowerPoint</vt:lpstr>
      <vt:lpstr>Презентация PowerPoint</vt:lpstr>
      <vt:lpstr>Советская индустриальная модель</vt:lpstr>
      <vt:lpstr>Модель физтеха (МФТИ)</vt:lpstr>
      <vt:lpstr>письмо И.В. Сталину от 1 февраля 1946 года от П.Л. Капицы</vt:lpstr>
      <vt:lpstr>Советская репродуктивная модель</vt:lpstr>
      <vt:lpstr>Современность</vt:lpstr>
      <vt:lpstr>Факторы, которые в перспективе необходимо учитывать в высшем образовании</vt:lpstr>
      <vt:lpstr>Презентация PowerPoint</vt:lpstr>
      <vt:lpstr>Презентация PowerPoint</vt:lpstr>
      <vt:lpstr>Возникновение инженерного образования</vt:lpstr>
      <vt:lpstr>Институт корпуса инженеров путей сообщения 2 декабря 1809 г. </vt:lpstr>
      <vt:lpstr>Технические издания в России</vt:lpstr>
      <vt:lpstr>«Горный журнал» 1825 г.</vt:lpstr>
      <vt:lpstr>Авторы «Горного журнала» по разделу «Химия»</vt:lpstr>
      <vt:lpstr>Общество содействия успехам опытных наук 1909 - 1918</vt:lpstr>
      <vt:lpstr>Энгельмейер Петр Климентьевич (1855 - 1942 гг.) </vt:lpstr>
      <vt:lpstr>Работы по философии техники</vt:lpstr>
      <vt:lpstr>Презентация PowerPoint</vt:lpstr>
      <vt:lpstr>Презентация PowerPoint</vt:lpstr>
      <vt:lpstr>Предисловие к работе «Изобретения и привилегии»</vt:lpstr>
      <vt:lpstr>«Технический итог XX века»</vt:lpstr>
      <vt:lpstr>«Теория творчества» - эвриология – наука о творчестве</vt:lpstr>
      <vt:lpstr>Презентация PowerPoint</vt:lpstr>
      <vt:lpstr>«Творческая личность и среда в области технических изобретений »</vt:lpstr>
      <vt:lpstr>Теории развития общества</vt:lpstr>
      <vt:lpstr>Футурология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Философские проблемы инженерного образования</dc:title>
  <dc:creator>Марина</dc:creator>
  <cp:lastModifiedBy>Каримов</cp:lastModifiedBy>
  <cp:revision>49</cp:revision>
  <dcterms:created xsi:type="dcterms:W3CDTF">2013-10-03T00:13:57Z</dcterms:created>
  <dcterms:modified xsi:type="dcterms:W3CDTF">2026-07-07T11:03:03Z</dcterms:modified>
</cp:coreProperties>
</file>