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</p:sldMasterIdLst>
  <p:notesMasterIdLst>
    <p:notesMasterId r:id="rId85"/>
  </p:notesMasterIdLst>
  <p:handoutMasterIdLst>
    <p:handoutMasterId r:id="rId86"/>
  </p:handoutMasterIdLst>
  <p:sldIdLst>
    <p:sldId id="1473" r:id="rId2"/>
    <p:sldId id="974" r:id="rId3"/>
    <p:sldId id="802" r:id="rId4"/>
    <p:sldId id="1542" r:id="rId5"/>
    <p:sldId id="803" r:id="rId6"/>
    <p:sldId id="804" r:id="rId7"/>
    <p:sldId id="805" r:id="rId8"/>
    <p:sldId id="792" r:id="rId9"/>
    <p:sldId id="1483" r:id="rId10"/>
    <p:sldId id="791" r:id="rId11"/>
    <p:sldId id="806" r:id="rId12"/>
    <p:sldId id="1546" r:id="rId13"/>
    <p:sldId id="807" r:id="rId14"/>
    <p:sldId id="808" r:id="rId15"/>
    <p:sldId id="809" r:id="rId16"/>
    <p:sldId id="1443" r:id="rId17"/>
    <p:sldId id="1444" r:id="rId18"/>
    <p:sldId id="1560" r:id="rId19"/>
    <p:sldId id="810" r:id="rId20"/>
    <p:sldId id="1349" r:id="rId21"/>
    <p:sldId id="1352" r:id="rId22"/>
    <p:sldId id="1336" r:id="rId23"/>
    <p:sldId id="1484" r:id="rId24"/>
    <p:sldId id="1366" r:id="rId25"/>
    <p:sldId id="1333" r:id="rId26"/>
    <p:sldId id="1334" r:id="rId27"/>
    <p:sldId id="1507" r:id="rId28"/>
    <p:sldId id="1508" r:id="rId29"/>
    <p:sldId id="1509" r:id="rId30"/>
    <p:sldId id="1547" r:id="rId31"/>
    <p:sldId id="1548" r:id="rId32"/>
    <p:sldId id="1510" r:id="rId33"/>
    <p:sldId id="1511" r:id="rId34"/>
    <p:sldId id="1512" r:id="rId35"/>
    <p:sldId id="1513" r:id="rId36"/>
    <p:sldId id="1514" r:id="rId37"/>
    <p:sldId id="1515" r:id="rId38"/>
    <p:sldId id="1571" r:id="rId39"/>
    <p:sldId id="1568" r:id="rId40"/>
    <p:sldId id="1569" r:id="rId41"/>
    <p:sldId id="1567" r:id="rId42"/>
    <p:sldId id="1570" r:id="rId43"/>
    <p:sldId id="1561" r:id="rId44"/>
    <p:sldId id="1562" r:id="rId45"/>
    <p:sldId id="1344" r:id="rId46"/>
    <p:sldId id="1348" r:id="rId47"/>
    <p:sldId id="1573" r:id="rId48"/>
    <p:sldId id="1357" r:id="rId49"/>
    <p:sldId id="851" r:id="rId50"/>
    <p:sldId id="890" r:id="rId51"/>
    <p:sldId id="1485" r:id="rId52"/>
    <p:sldId id="767" r:id="rId53"/>
    <p:sldId id="869" r:id="rId54"/>
    <p:sldId id="1474" r:id="rId55"/>
    <p:sldId id="1475" r:id="rId56"/>
    <p:sldId id="884" r:id="rId57"/>
    <p:sldId id="882" r:id="rId58"/>
    <p:sldId id="893" r:id="rId59"/>
    <p:sldId id="923" r:id="rId60"/>
    <p:sldId id="938" r:id="rId61"/>
    <p:sldId id="941" r:id="rId62"/>
    <p:sldId id="944" r:id="rId63"/>
    <p:sldId id="945" r:id="rId64"/>
    <p:sldId id="946" r:id="rId65"/>
    <p:sldId id="947" r:id="rId66"/>
    <p:sldId id="950" r:id="rId67"/>
    <p:sldId id="951" r:id="rId68"/>
    <p:sldId id="952" r:id="rId69"/>
    <p:sldId id="953" r:id="rId70"/>
    <p:sldId id="954" r:id="rId71"/>
    <p:sldId id="962" r:id="rId72"/>
    <p:sldId id="967" r:id="rId73"/>
    <p:sldId id="968" r:id="rId74"/>
    <p:sldId id="970" r:id="rId75"/>
    <p:sldId id="983" r:id="rId76"/>
    <p:sldId id="985" r:id="rId77"/>
    <p:sldId id="991" r:id="rId78"/>
    <p:sldId id="995" r:id="rId79"/>
    <p:sldId id="1001" r:id="rId80"/>
    <p:sldId id="1011" r:id="rId81"/>
    <p:sldId id="1018" r:id="rId82"/>
    <p:sldId id="1022" r:id="rId83"/>
    <p:sldId id="1442" r:id="rId8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58" autoAdjust="0"/>
    <p:restoredTop sz="94681" autoAdjust="0"/>
  </p:normalViewPr>
  <p:slideViewPr>
    <p:cSldViewPr>
      <p:cViewPr varScale="1">
        <p:scale>
          <a:sx n="103" d="100"/>
          <a:sy n="103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738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9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9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9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42EF2CA-1BA5-4A4A-B1FD-1AF306E6D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877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48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A2D36FA-A46A-4731-BABD-AA32AF31C6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1011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7412D00-2383-4EBD-BB4E-382FF81A6655}" type="slidenum">
              <a:rPr lang="ru-RU" smtClean="0"/>
              <a:pPr eaLnBrk="1" hangingPunct="1"/>
              <a:t>1</a:t>
            </a:fld>
            <a:endParaRPr lang="ru-RU"/>
          </a:p>
        </p:txBody>
      </p:sp>
      <p:sp>
        <p:nvSpPr>
          <p:cNvPr id="335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3072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EEFC019-40C4-43E8-AFB7-8AA2B655962C}" type="slidenum">
              <a:rPr lang="ru-RU" smtClean="0"/>
              <a:pPr eaLnBrk="1" hangingPunct="1"/>
              <a:t>10</a:t>
            </a:fld>
            <a:endParaRPr lang="ru-RU"/>
          </a:p>
        </p:txBody>
      </p:sp>
      <p:sp>
        <p:nvSpPr>
          <p:cNvPr id="343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3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2356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89C5BA1-CD2C-46E2-8E1D-D08DA8C5B6AA}" type="slidenum">
              <a:rPr lang="ru-RU" smtClean="0"/>
              <a:pPr eaLnBrk="1" hangingPunct="1"/>
              <a:t>11</a:t>
            </a:fld>
            <a:endParaRPr lang="ru-RU"/>
          </a:p>
        </p:txBody>
      </p:sp>
      <p:sp>
        <p:nvSpPr>
          <p:cNvPr id="344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4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7770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60ED02C-62C3-4EE6-9003-5DFF5A35E1E3}" type="slidenum">
              <a:rPr lang="ru-RU" smtClean="0"/>
              <a:pPr eaLnBrk="1" hangingPunct="1"/>
              <a:t>12</a:t>
            </a:fld>
            <a:endParaRPr lang="ru-RU"/>
          </a:p>
        </p:txBody>
      </p:sp>
      <p:sp>
        <p:nvSpPr>
          <p:cNvPr id="349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9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800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5B973A1-2FFB-4564-8F87-45C38FC64E48}" type="slidenum">
              <a:rPr lang="ru-RU" smtClean="0"/>
              <a:pPr eaLnBrk="1" hangingPunct="1"/>
              <a:t>13</a:t>
            </a:fld>
            <a:endParaRPr lang="ru-RU"/>
          </a:p>
        </p:txBody>
      </p:sp>
      <p:sp>
        <p:nvSpPr>
          <p:cNvPr id="345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50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7255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40CC1D9-E07D-4D00-AFAF-90212A3C74B5}" type="slidenum">
              <a:rPr lang="ru-RU" smtClean="0"/>
              <a:pPr eaLnBrk="1" hangingPunct="1"/>
              <a:t>14</a:t>
            </a:fld>
            <a:endParaRPr lang="ru-RU"/>
          </a:p>
        </p:txBody>
      </p:sp>
      <p:sp>
        <p:nvSpPr>
          <p:cNvPr id="346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61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871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61372A1-22C4-4601-8816-D9731FADFA8D}" type="slidenum">
              <a:rPr lang="ru-RU" smtClean="0"/>
              <a:pPr eaLnBrk="1" hangingPunct="1"/>
              <a:t>15</a:t>
            </a:fld>
            <a:endParaRPr lang="ru-RU"/>
          </a:p>
        </p:txBody>
      </p:sp>
      <p:sp>
        <p:nvSpPr>
          <p:cNvPr id="347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71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1357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AABEF08-90FD-4CE4-B3C5-05886806C976}" type="slidenum">
              <a:rPr lang="ru-RU" smtClean="0"/>
              <a:pPr eaLnBrk="1" hangingPunct="1"/>
              <a:t>16</a:t>
            </a:fld>
            <a:endParaRPr lang="ru-RU"/>
          </a:p>
        </p:txBody>
      </p:sp>
      <p:sp>
        <p:nvSpPr>
          <p:cNvPr id="348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7514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8265EA4-2354-4F02-8A09-0C173C6FD239}" type="slidenum">
              <a:rPr lang="ru-RU" smtClean="0"/>
              <a:pPr eaLnBrk="1" hangingPunct="1"/>
              <a:t>17</a:t>
            </a:fld>
            <a:endParaRPr lang="ru-RU"/>
          </a:p>
        </p:txBody>
      </p:sp>
      <p:sp>
        <p:nvSpPr>
          <p:cNvPr id="352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22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6840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AABEF08-90FD-4CE4-B3C5-05886806C976}" type="slidenum">
              <a:rPr lang="ru-RU" smtClean="0"/>
              <a:pPr eaLnBrk="1" hangingPunct="1"/>
              <a:t>18</a:t>
            </a:fld>
            <a:endParaRPr lang="ru-RU"/>
          </a:p>
        </p:txBody>
      </p:sp>
      <p:sp>
        <p:nvSpPr>
          <p:cNvPr id="348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519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AABEF08-90FD-4CE4-B3C5-05886806C976}" type="slidenum">
              <a:rPr lang="ru-RU" smtClean="0"/>
              <a:pPr eaLnBrk="1" hangingPunct="1"/>
              <a:t>19</a:t>
            </a:fld>
            <a:endParaRPr lang="ru-RU"/>
          </a:p>
        </p:txBody>
      </p:sp>
      <p:sp>
        <p:nvSpPr>
          <p:cNvPr id="348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651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C15CF59-EF07-435C-A0C5-F35C66137496}" type="slidenum">
              <a:rPr lang="ru-RU" smtClean="0"/>
              <a:pPr eaLnBrk="1" hangingPunct="1"/>
              <a:t>2</a:t>
            </a:fld>
            <a:endParaRPr lang="ru-RU"/>
          </a:p>
        </p:txBody>
      </p:sp>
      <p:sp>
        <p:nvSpPr>
          <p:cNvPr id="503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38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2585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0EEF033-AAF1-4A3F-AC99-E623D309B2C6}" type="slidenum">
              <a:rPr lang="ru-RU" smtClean="0"/>
              <a:pPr eaLnBrk="1" hangingPunct="1"/>
              <a:t>20</a:t>
            </a:fld>
            <a:endParaRPr lang="ru-RU"/>
          </a:p>
        </p:txBody>
      </p:sp>
      <p:sp>
        <p:nvSpPr>
          <p:cNvPr id="364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669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F2D725A-A70A-4628-A6F6-77DC8C4E4A8B}" type="slidenum">
              <a:rPr lang="ru-RU" smtClean="0"/>
              <a:pPr eaLnBrk="1" hangingPunct="1"/>
              <a:t>21</a:t>
            </a:fld>
            <a:endParaRPr lang="ru-RU"/>
          </a:p>
        </p:txBody>
      </p:sp>
      <p:sp>
        <p:nvSpPr>
          <p:cNvPr id="367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76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4738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8265EA4-2354-4F02-8A09-0C173C6FD239}" type="slidenum">
              <a:rPr lang="ru-RU" smtClean="0"/>
              <a:pPr eaLnBrk="1" hangingPunct="1"/>
              <a:t>22</a:t>
            </a:fld>
            <a:endParaRPr lang="ru-RU"/>
          </a:p>
        </p:txBody>
      </p:sp>
      <p:sp>
        <p:nvSpPr>
          <p:cNvPr id="352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22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2950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8265EA4-2354-4F02-8A09-0C173C6FD239}" type="slidenum">
              <a:rPr lang="ru-RU" smtClean="0"/>
              <a:pPr eaLnBrk="1" hangingPunct="1"/>
              <a:t>23</a:t>
            </a:fld>
            <a:endParaRPr lang="ru-RU"/>
          </a:p>
        </p:txBody>
      </p:sp>
      <p:sp>
        <p:nvSpPr>
          <p:cNvPr id="352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22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6318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0657182-7E40-420B-A68C-7D619747E6EE}" type="slidenum">
              <a:rPr lang="ru-RU" smtClean="0"/>
              <a:pPr eaLnBrk="1" hangingPunct="1"/>
              <a:t>25</a:t>
            </a:fld>
            <a:endParaRPr lang="ru-RU"/>
          </a:p>
        </p:txBody>
      </p:sp>
      <p:sp>
        <p:nvSpPr>
          <p:cNvPr id="349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9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0842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19D2BE0-5416-4AAD-9355-E1B0303EF905}" type="slidenum">
              <a:rPr lang="ru-RU" smtClean="0"/>
              <a:pPr eaLnBrk="1" hangingPunct="1"/>
              <a:t>26</a:t>
            </a:fld>
            <a:endParaRPr lang="ru-RU"/>
          </a:p>
        </p:txBody>
      </p:sp>
      <p:sp>
        <p:nvSpPr>
          <p:cNvPr id="350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2021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60ED02C-62C3-4EE6-9003-5DFF5A35E1E3}" type="slidenum">
              <a:rPr lang="ru-RU" smtClean="0"/>
              <a:pPr eaLnBrk="1" hangingPunct="1"/>
              <a:t>27</a:t>
            </a:fld>
            <a:endParaRPr lang="ru-RU"/>
          </a:p>
        </p:txBody>
      </p:sp>
      <p:sp>
        <p:nvSpPr>
          <p:cNvPr id="349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9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4099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5F0C699-AD12-48E6-8222-76A85214C9EE}" type="slidenum">
              <a:rPr lang="ru-RU" smtClean="0"/>
              <a:pPr eaLnBrk="1" hangingPunct="1"/>
              <a:t>28</a:t>
            </a:fld>
            <a:endParaRPr lang="ru-RU"/>
          </a:p>
        </p:txBody>
      </p:sp>
      <p:sp>
        <p:nvSpPr>
          <p:cNvPr id="355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53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5077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8265EA4-2354-4F02-8A09-0C173C6FD239}" type="slidenum">
              <a:rPr lang="ru-RU" smtClean="0"/>
              <a:pPr eaLnBrk="1" hangingPunct="1"/>
              <a:t>30</a:t>
            </a:fld>
            <a:endParaRPr lang="ru-RU"/>
          </a:p>
        </p:txBody>
      </p:sp>
      <p:sp>
        <p:nvSpPr>
          <p:cNvPr id="352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22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7479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8265EA4-2354-4F02-8A09-0C173C6FD239}" type="slidenum">
              <a:rPr lang="ru-RU" smtClean="0"/>
              <a:pPr eaLnBrk="1" hangingPunct="1"/>
              <a:t>31</a:t>
            </a:fld>
            <a:endParaRPr lang="ru-RU"/>
          </a:p>
        </p:txBody>
      </p:sp>
      <p:sp>
        <p:nvSpPr>
          <p:cNvPr id="352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22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446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C08616C-7CAD-4005-9055-F75522D09AF1}" type="slidenum">
              <a:rPr lang="ru-RU" smtClean="0"/>
              <a:pPr eaLnBrk="1" hangingPunct="1"/>
              <a:t>3</a:t>
            </a:fld>
            <a:endParaRPr lang="ru-RU"/>
          </a:p>
        </p:txBody>
      </p:sp>
      <p:sp>
        <p:nvSpPr>
          <p:cNvPr id="337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4141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19D2BE0-5416-4AAD-9355-E1B0303EF905}" type="slidenum">
              <a:rPr lang="ru-RU" smtClean="0"/>
              <a:pPr eaLnBrk="1" hangingPunct="1"/>
              <a:t>33</a:t>
            </a:fld>
            <a:endParaRPr lang="ru-RU"/>
          </a:p>
        </p:txBody>
      </p:sp>
      <p:sp>
        <p:nvSpPr>
          <p:cNvPr id="350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978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5F0C699-AD12-48E6-8222-76A85214C9EE}" type="slidenum">
              <a:rPr lang="ru-RU" smtClean="0"/>
              <a:pPr eaLnBrk="1" hangingPunct="1"/>
              <a:t>34</a:t>
            </a:fld>
            <a:endParaRPr lang="ru-RU"/>
          </a:p>
        </p:txBody>
      </p:sp>
      <p:sp>
        <p:nvSpPr>
          <p:cNvPr id="355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53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0829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19D2BE0-5416-4AAD-9355-E1B0303EF905}" type="slidenum">
              <a:rPr lang="ru-RU" smtClean="0"/>
              <a:pPr eaLnBrk="1" hangingPunct="1"/>
              <a:t>35</a:t>
            </a:fld>
            <a:endParaRPr lang="ru-RU"/>
          </a:p>
        </p:txBody>
      </p:sp>
      <p:sp>
        <p:nvSpPr>
          <p:cNvPr id="350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1487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AABEF08-90FD-4CE4-B3C5-05886806C976}" type="slidenum">
              <a:rPr lang="ru-RU" smtClean="0"/>
              <a:pPr eaLnBrk="1" hangingPunct="1"/>
              <a:t>36</a:t>
            </a:fld>
            <a:endParaRPr lang="ru-RU"/>
          </a:p>
        </p:txBody>
      </p:sp>
      <p:sp>
        <p:nvSpPr>
          <p:cNvPr id="348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3563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43D1406-F692-40EB-BCED-9AFAF5AB7B0D}" type="slidenum">
              <a:rPr lang="ru-RU" smtClean="0"/>
              <a:pPr eaLnBrk="1" hangingPunct="1"/>
              <a:t>37</a:t>
            </a:fld>
            <a:endParaRPr lang="ru-RU"/>
          </a:p>
        </p:txBody>
      </p:sp>
      <p:sp>
        <p:nvSpPr>
          <p:cNvPr id="634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8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14997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1FB1B6-3CB7-4EC6-8D20-AE01C85D5FF5}" type="slidenum">
              <a:rPr lang="ru-RU" smtClean="0"/>
              <a:pPr eaLnBrk="1" hangingPunct="1"/>
              <a:t>38</a:t>
            </a:fld>
            <a:endParaRPr lang="ru-RU"/>
          </a:p>
        </p:txBody>
      </p:sp>
      <p:sp>
        <p:nvSpPr>
          <p:cNvPr id="643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30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2308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7412D00-2383-4EBD-BB4E-382FF81A6655}" type="slidenum">
              <a:rPr lang="ru-RU" smtClean="0"/>
              <a:pPr eaLnBrk="1" hangingPunct="1"/>
              <a:t>39</a:t>
            </a:fld>
            <a:endParaRPr lang="ru-RU"/>
          </a:p>
        </p:txBody>
      </p:sp>
      <p:sp>
        <p:nvSpPr>
          <p:cNvPr id="335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2182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0657182-7E40-420B-A68C-7D619747E6EE}" type="slidenum">
              <a:rPr lang="ru-RU" smtClean="0"/>
              <a:pPr eaLnBrk="1" hangingPunct="1"/>
              <a:t>40</a:t>
            </a:fld>
            <a:endParaRPr lang="ru-RU"/>
          </a:p>
        </p:txBody>
      </p:sp>
      <p:sp>
        <p:nvSpPr>
          <p:cNvPr id="349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9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11821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19D2BE0-5416-4AAD-9355-E1B0303EF905}" type="slidenum">
              <a:rPr lang="ru-RU" smtClean="0"/>
              <a:pPr eaLnBrk="1" hangingPunct="1"/>
              <a:t>41</a:t>
            </a:fld>
            <a:endParaRPr lang="ru-RU"/>
          </a:p>
        </p:txBody>
      </p:sp>
      <p:sp>
        <p:nvSpPr>
          <p:cNvPr id="350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80808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7D95545-2BD1-4B61-8074-6489BB5D2994}" type="slidenum">
              <a:rPr lang="ru-RU" smtClean="0"/>
              <a:pPr eaLnBrk="1" hangingPunct="1"/>
              <a:t>42</a:t>
            </a:fld>
            <a:endParaRPr lang="ru-RU"/>
          </a:p>
        </p:txBody>
      </p:sp>
      <p:sp>
        <p:nvSpPr>
          <p:cNvPr id="616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6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215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A00CB2A-E13B-416D-9C80-B9CB602B8476}" type="slidenum">
              <a:rPr lang="ru-RU" smtClean="0"/>
              <a:pPr eaLnBrk="1" hangingPunct="1"/>
              <a:t>4</a:t>
            </a:fld>
            <a:endParaRPr lang="ru-RU"/>
          </a:p>
        </p:txBody>
      </p:sp>
      <p:sp>
        <p:nvSpPr>
          <p:cNvPr id="338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8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15355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5F0C699-AD12-48E6-8222-76A85214C9EE}" type="slidenum">
              <a:rPr lang="ru-RU" smtClean="0"/>
              <a:pPr eaLnBrk="1" hangingPunct="1"/>
              <a:t>43</a:t>
            </a:fld>
            <a:endParaRPr lang="ru-RU"/>
          </a:p>
        </p:txBody>
      </p:sp>
      <p:sp>
        <p:nvSpPr>
          <p:cNvPr id="355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53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97817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5F0C699-AD12-48E6-8222-76A85214C9EE}" type="slidenum">
              <a:rPr lang="ru-RU" smtClean="0"/>
              <a:pPr eaLnBrk="1" hangingPunct="1"/>
              <a:t>44</a:t>
            </a:fld>
            <a:endParaRPr lang="ru-RU"/>
          </a:p>
        </p:txBody>
      </p:sp>
      <p:sp>
        <p:nvSpPr>
          <p:cNvPr id="355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53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44124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5452489-51CC-4405-A827-E0A6FEA2E03D}" type="slidenum">
              <a:rPr lang="ru-RU" smtClean="0"/>
              <a:pPr eaLnBrk="1" hangingPunct="1"/>
              <a:t>45</a:t>
            </a:fld>
            <a:endParaRPr lang="ru-RU"/>
          </a:p>
        </p:txBody>
      </p:sp>
      <p:sp>
        <p:nvSpPr>
          <p:cNvPr id="359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94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39472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0B25D10-4A6E-4DC9-A47C-6881E714D1D7}" type="slidenum">
              <a:rPr lang="ru-RU" smtClean="0"/>
              <a:pPr eaLnBrk="1" hangingPunct="1"/>
              <a:t>46</a:t>
            </a:fld>
            <a:endParaRPr lang="ru-RU"/>
          </a:p>
        </p:txBody>
      </p:sp>
      <p:sp>
        <p:nvSpPr>
          <p:cNvPr id="363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35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29859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0B25D10-4A6E-4DC9-A47C-6881E714D1D7}" type="slidenum">
              <a:rPr lang="ru-RU" smtClean="0"/>
              <a:pPr eaLnBrk="1" hangingPunct="1"/>
              <a:t>47</a:t>
            </a:fld>
            <a:endParaRPr lang="ru-RU"/>
          </a:p>
        </p:txBody>
      </p:sp>
      <p:sp>
        <p:nvSpPr>
          <p:cNvPr id="363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35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67920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EE6873D-2C25-46BE-8454-CDC1DD96066F}" type="slidenum">
              <a:rPr lang="ru-RU" smtClean="0"/>
              <a:pPr eaLnBrk="1" hangingPunct="1"/>
              <a:t>48</a:t>
            </a:fld>
            <a:endParaRPr lang="ru-RU"/>
          </a:p>
        </p:txBody>
      </p:sp>
      <p:sp>
        <p:nvSpPr>
          <p:cNvPr id="372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27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21345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74C6CB5-82B1-40FE-BB16-B1F36D6F771D}" type="slidenum">
              <a:rPr lang="ru-RU" smtClean="0"/>
              <a:pPr eaLnBrk="1" hangingPunct="1"/>
              <a:t>49</a:t>
            </a:fld>
            <a:endParaRPr lang="ru-RU"/>
          </a:p>
        </p:txBody>
      </p:sp>
      <p:sp>
        <p:nvSpPr>
          <p:cNvPr id="388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8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08179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0AFE1D0-2277-447B-B0A7-CBE210080C58}" type="slidenum">
              <a:rPr lang="ru-RU" smtClean="0"/>
              <a:pPr eaLnBrk="1" hangingPunct="1"/>
              <a:t>50</a:t>
            </a:fld>
            <a:endParaRPr lang="ru-RU"/>
          </a:p>
        </p:txBody>
      </p:sp>
      <p:sp>
        <p:nvSpPr>
          <p:cNvPr id="429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9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09339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0AFE1D0-2277-447B-B0A7-CBE210080C58}" type="slidenum">
              <a:rPr lang="ru-RU" smtClean="0"/>
              <a:pPr eaLnBrk="1" hangingPunct="1"/>
              <a:t>51</a:t>
            </a:fld>
            <a:endParaRPr lang="ru-RU"/>
          </a:p>
        </p:txBody>
      </p:sp>
      <p:sp>
        <p:nvSpPr>
          <p:cNvPr id="429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9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34121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C223A4A-9788-42B0-BF71-C1DE8FB39A8E}" type="slidenum">
              <a:rPr lang="ru-RU" smtClean="0"/>
              <a:pPr eaLnBrk="1" hangingPunct="1"/>
              <a:t>52</a:t>
            </a:fld>
            <a:endParaRPr lang="ru-RU"/>
          </a:p>
        </p:txBody>
      </p:sp>
      <p:sp>
        <p:nvSpPr>
          <p:cNvPr id="416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6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015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A00CB2A-E13B-416D-9C80-B9CB602B8476}" type="slidenum">
              <a:rPr lang="ru-RU" smtClean="0"/>
              <a:pPr eaLnBrk="1" hangingPunct="1"/>
              <a:t>5</a:t>
            </a:fld>
            <a:endParaRPr lang="ru-RU"/>
          </a:p>
        </p:txBody>
      </p:sp>
      <p:sp>
        <p:nvSpPr>
          <p:cNvPr id="338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8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25288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A9EF7BA-28DA-4F99-8762-BD80649A40E4}" type="slidenum">
              <a:rPr lang="ru-RU" smtClean="0"/>
              <a:pPr eaLnBrk="1" hangingPunct="1"/>
              <a:t>53</a:t>
            </a:fld>
            <a:endParaRPr lang="ru-RU"/>
          </a:p>
        </p:txBody>
      </p:sp>
      <p:sp>
        <p:nvSpPr>
          <p:cNvPr id="406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6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9231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A9EF7BA-28DA-4F99-8762-BD80649A40E4}" type="slidenum">
              <a:rPr lang="ru-RU" smtClean="0"/>
              <a:pPr eaLnBrk="1" hangingPunct="1"/>
              <a:t>54</a:t>
            </a:fld>
            <a:endParaRPr lang="ru-RU"/>
          </a:p>
        </p:txBody>
      </p:sp>
      <p:sp>
        <p:nvSpPr>
          <p:cNvPr id="406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6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40382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A9EF7BA-28DA-4F99-8762-BD80649A40E4}" type="slidenum">
              <a:rPr lang="ru-RU" smtClean="0"/>
              <a:pPr eaLnBrk="1" hangingPunct="1"/>
              <a:t>55</a:t>
            </a:fld>
            <a:endParaRPr lang="ru-RU"/>
          </a:p>
        </p:txBody>
      </p:sp>
      <p:sp>
        <p:nvSpPr>
          <p:cNvPr id="406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6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04859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9B92D1F-7340-4BEF-837E-4C70AFF5B16A}" type="slidenum">
              <a:rPr lang="ru-RU" smtClean="0"/>
              <a:pPr eaLnBrk="1" hangingPunct="1"/>
              <a:t>56</a:t>
            </a:fld>
            <a:endParaRPr lang="ru-RU"/>
          </a:p>
        </p:txBody>
      </p:sp>
      <p:sp>
        <p:nvSpPr>
          <p:cNvPr id="422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2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73208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EBB0C3C-F3C9-42D5-949B-343A13F0FB49}" type="slidenum">
              <a:rPr lang="ru-RU" smtClean="0"/>
              <a:pPr eaLnBrk="1" hangingPunct="1"/>
              <a:t>57</a:t>
            </a:fld>
            <a:endParaRPr lang="ru-RU"/>
          </a:p>
        </p:txBody>
      </p:sp>
      <p:sp>
        <p:nvSpPr>
          <p:cNvPr id="420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0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88237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97F7656-95F1-4FC9-B159-42E5C2535FDA}" type="slidenum">
              <a:rPr lang="ru-RU" smtClean="0"/>
              <a:pPr eaLnBrk="1" hangingPunct="1"/>
              <a:t>58</a:t>
            </a:fld>
            <a:endParaRPr lang="ru-RU"/>
          </a:p>
        </p:txBody>
      </p:sp>
      <p:sp>
        <p:nvSpPr>
          <p:cNvPr id="432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2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33816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0DF400B-918B-4F57-95E6-550C8163E0D0}" type="slidenum">
              <a:rPr lang="ru-RU" smtClean="0"/>
              <a:pPr eaLnBrk="1" hangingPunct="1"/>
              <a:t>59</a:t>
            </a:fld>
            <a:endParaRPr lang="ru-RU"/>
          </a:p>
        </p:txBody>
      </p:sp>
      <p:sp>
        <p:nvSpPr>
          <p:cNvPr id="461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1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59038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73B3373-7F3A-47D1-ABE9-EBCD6F5CFCC6}" type="slidenum">
              <a:rPr lang="ru-RU" smtClean="0"/>
              <a:pPr eaLnBrk="1" hangingPunct="1"/>
              <a:t>60</a:t>
            </a:fld>
            <a:endParaRPr lang="ru-RU"/>
          </a:p>
        </p:txBody>
      </p:sp>
      <p:sp>
        <p:nvSpPr>
          <p:cNvPr id="467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79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09557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2A4A578-A100-4ECE-B63C-E0B4E3D48721}" type="slidenum">
              <a:rPr lang="ru-RU" smtClean="0"/>
              <a:pPr eaLnBrk="1" hangingPunct="1"/>
              <a:t>61</a:t>
            </a:fld>
            <a:endParaRPr lang="ru-RU"/>
          </a:p>
        </p:txBody>
      </p:sp>
      <p:sp>
        <p:nvSpPr>
          <p:cNvPr id="471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51858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FA652F6-5702-4701-B053-4CDA15E05060}" type="slidenum">
              <a:rPr lang="ru-RU" smtClean="0"/>
              <a:pPr eaLnBrk="1" hangingPunct="1"/>
              <a:t>62</a:t>
            </a:fld>
            <a:endParaRPr lang="ru-RU"/>
          </a:p>
        </p:txBody>
      </p:sp>
      <p:sp>
        <p:nvSpPr>
          <p:cNvPr id="474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41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31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42757F2-9FE3-4EB3-A0EB-BC259307AEA8}" type="slidenum">
              <a:rPr lang="ru-RU" smtClean="0"/>
              <a:pPr eaLnBrk="1" hangingPunct="1"/>
              <a:t>6</a:t>
            </a:fld>
            <a:endParaRPr lang="ru-RU"/>
          </a:p>
        </p:txBody>
      </p:sp>
      <p:sp>
        <p:nvSpPr>
          <p:cNvPr id="339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99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67386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9CB7CD6-6105-4038-B540-447F3215F966}" type="slidenum">
              <a:rPr lang="ru-RU" smtClean="0"/>
              <a:pPr eaLnBrk="1" hangingPunct="1"/>
              <a:t>63</a:t>
            </a:fld>
            <a:endParaRPr lang="ru-RU"/>
          </a:p>
        </p:txBody>
      </p:sp>
      <p:sp>
        <p:nvSpPr>
          <p:cNvPr id="475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51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82761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14489EC-27B1-41D2-8171-21BE4057A8CF}" type="slidenum">
              <a:rPr lang="ru-RU" smtClean="0"/>
              <a:pPr eaLnBrk="1" hangingPunct="1"/>
              <a:t>64</a:t>
            </a:fld>
            <a:endParaRPr lang="ru-RU"/>
          </a:p>
        </p:txBody>
      </p:sp>
      <p:sp>
        <p:nvSpPr>
          <p:cNvPr id="476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61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93591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0D6B676-6F3C-422F-8123-60F7452E9B73}" type="slidenum">
              <a:rPr lang="ru-RU" smtClean="0"/>
              <a:pPr eaLnBrk="1" hangingPunct="1"/>
              <a:t>65</a:t>
            </a:fld>
            <a:endParaRPr lang="ru-RU"/>
          </a:p>
        </p:txBody>
      </p:sp>
      <p:sp>
        <p:nvSpPr>
          <p:cNvPr id="477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7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70092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5C06521-C75F-4ABA-90CC-B7F4FA784B47}" type="slidenum">
              <a:rPr lang="ru-RU" smtClean="0"/>
              <a:pPr eaLnBrk="1" hangingPunct="1"/>
              <a:t>66</a:t>
            </a:fld>
            <a:endParaRPr lang="ru-RU"/>
          </a:p>
        </p:txBody>
      </p:sp>
      <p:sp>
        <p:nvSpPr>
          <p:cNvPr id="480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02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27936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6B2A6F6-719B-4D83-BA8D-D52E7F0A2406}" type="slidenum">
              <a:rPr lang="ru-RU" smtClean="0"/>
              <a:pPr eaLnBrk="1" hangingPunct="1"/>
              <a:t>67</a:t>
            </a:fld>
            <a:endParaRPr lang="ru-RU"/>
          </a:p>
        </p:txBody>
      </p:sp>
      <p:sp>
        <p:nvSpPr>
          <p:cNvPr id="481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2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69405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EED7D9E-B5EC-4F4D-B4BF-D5F81E5BBEC7}" type="slidenum">
              <a:rPr lang="ru-RU" smtClean="0"/>
              <a:pPr eaLnBrk="1" hangingPunct="1"/>
              <a:t>68</a:t>
            </a:fld>
            <a:endParaRPr lang="ru-RU"/>
          </a:p>
        </p:txBody>
      </p:sp>
      <p:sp>
        <p:nvSpPr>
          <p:cNvPr id="482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23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79587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350709C-4F17-4F64-A88B-65B7096024A8}" type="slidenum">
              <a:rPr lang="ru-RU" smtClean="0"/>
              <a:pPr eaLnBrk="1" hangingPunct="1"/>
              <a:t>69</a:t>
            </a:fld>
            <a:endParaRPr lang="ru-RU"/>
          </a:p>
        </p:txBody>
      </p:sp>
      <p:sp>
        <p:nvSpPr>
          <p:cNvPr id="483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33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94906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9CBA070-2912-4AF5-BD17-D22982BB82F6}" type="slidenum">
              <a:rPr lang="ru-RU" smtClean="0"/>
              <a:pPr eaLnBrk="1" hangingPunct="1"/>
              <a:t>70</a:t>
            </a:fld>
            <a:endParaRPr lang="ru-RU"/>
          </a:p>
        </p:txBody>
      </p:sp>
      <p:sp>
        <p:nvSpPr>
          <p:cNvPr id="484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43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07767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DE4C217-3683-4E21-BA7C-B0315CF3B7CC}" type="slidenum">
              <a:rPr lang="ru-RU" smtClean="0"/>
              <a:pPr eaLnBrk="1" hangingPunct="1"/>
              <a:t>71</a:t>
            </a:fld>
            <a:endParaRPr lang="ru-RU"/>
          </a:p>
        </p:txBody>
      </p:sp>
      <p:sp>
        <p:nvSpPr>
          <p:cNvPr id="492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2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48643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3318522-FFE7-4C9E-B38E-73CF2F4C506A}" type="slidenum">
              <a:rPr lang="ru-RU" smtClean="0"/>
              <a:pPr eaLnBrk="1" hangingPunct="1"/>
              <a:t>72</a:t>
            </a:fld>
            <a:endParaRPr lang="ru-RU"/>
          </a:p>
        </p:txBody>
      </p:sp>
      <p:sp>
        <p:nvSpPr>
          <p:cNvPr id="497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76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496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342430E-ED17-46D4-96A0-1C5C171EF147}" type="slidenum">
              <a:rPr lang="ru-RU" smtClean="0"/>
              <a:pPr eaLnBrk="1" hangingPunct="1"/>
              <a:t>7</a:t>
            </a:fld>
            <a:endParaRPr lang="ru-RU"/>
          </a:p>
        </p:txBody>
      </p:sp>
      <p:sp>
        <p:nvSpPr>
          <p:cNvPr id="340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0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3391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CB91895-FF27-40B4-928E-D8D03020C5D1}" type="slidenum">
              <a:rPr lang="ru-RU" smtClean="0"/>
              <a:pPr eaLnBrk="1" hangingPunct="1"/>
              <a:t>73</a:t>
            </a:fld>
            <a:endParaRPr lang="ru-RU"/>
          </a:p>
        </p:txBody>
      </p:sp>
      <p:sp>
        <p:nvSpPr>
          <p:cNvPr id="498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86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77242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120DDEE-6732-45CA-B2E0-B1B1AACC1368}" type="slidenum">
              <a:rPr lang="ru-RU" smtClean="0"/>
              <a:pPr eaLnBrk="1" hangingPunct="1"/>
              <a:t>74</a:t>
            </a:fld>
            <a:endParaRPr lang="ru-RU"/>
          </a:p>
        </p:txBody>
      </p:sp>
      <p:sp>
        <p:nvSpPr>
          <p:cNvPr id="500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07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391473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3B80163-0A94-40A6-B775-C8057AC29F4B}" type="slidenum">
              <a:rPr lang="ru-RU" smtClean="0"/>
              <a:pPr eaLnBrk="1" hangingPunct="1"/>
              <a:t>75</a:t>
            </a:fld>
            <a:endParaRPr lang="ru-RU"/>
          </a:p>
        </p:txBody>
      </p:sp>
      <p:sp>
        <p:nvSpPr>
          <p:cNvPr id="512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21116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AD83AF0-16FB-42DC-8A0A-7E985FB0AD54}" type="slidenum">
              <a:rPr lang="ru-RU" smtClean="0"/>
              <a:pPr eaLnBrk="1" hangingPunct="1"/>
              <a:t>76</a:t>
            </a:fld>
            <a:endParaRPr lang="ru-RU"/>
          </a:p>
        </p:txBody>
      </p:sp>
      <p:sp>
        <p:nvSpPr>
          <p:cNvPr id="514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40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496292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8BCD010-DE74-413B-B21B-72D77A4CFEC4}" type="slidenum">
              <a:rPr lang="ru-RU" smtClean="0"/>
              <a:pPr eaLnBrk="1" hangingPunct="1"/>
              <a:t>77</a:t>
            </a:fld>
            <a:endParaRPr lang="ru-RU"/>
          </a:p>
        </p:txBody>
      </p:sp>
      <p:sp>
        <p:nvSpPr>
          <p:cNvPr id="516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6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01353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FBED670-FD2C-4D40-B76E-F18D480DE8AF}" type="slidenum">
              <a:rPr lang="ru-RU" smtClean="0"/>
              <a:pPr eaLnBrk="1" hangingPunct="1"/>
              <a:t>78</a:t>
            </a:fld>
            <a:endParaRPr lang="ru-RU"/>
          </a:p>
        </p:txBody>
      </p:sp>
      <p:sp>
        <p:nvSpPr>
          <p:cNvPr id="520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0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376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BEA1F5F-A432-4A09-B293-24DB12D8DCDB}" type="slidenum">
              <a:rPr lang="ru-RU" smtClean="0"/>
              <a:pPr eaLnBrk="1" hangingPunct="1"/>
              <a:t>79</a:t>
            </a:fld>
            <a:endParaRPr lang="ru-RU"/>
          </a:p>
        </p:txBody>
      </p:sp>
      <p:sp>
        <p:nvSpPr>
          <p:cNvPr id="526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6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51690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024A424-C1B1-42FB-8307-23759595EB50}" type="slidenum">
              <a:rPr lang="ru-RU" smtClean="0"/>
              <a:pPr eaLnBrk="1" hangingPunct="1"/>
              <a:t>80</a:t>
            </a:fld>
            <a:endParaRPr lang="ru-RU"/>
          </a:p>
        </p:txBody>
      </p:sp>
      <p:sp>
        <p:nvSpPr>
          <p:cNvPr id="534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4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100730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44BEDF0-E385-4ED0-AFEF-A6E44DF3A99D}" type="slidenum">
              <a:rPr lang="ru-RU" smtClean="0"/>
              <a:pPr eaLnBrk="1" hangingPunct="1"/>
              <a:t>81</a:t>
            </a:fld>
            <a:endParaRPr lang="ru-RU"/>
          </a:p>
        </p:txBody>
      </p:sp>
      <p:sp>
        <p:nvSpPr>
          <p:cNvPr id="535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5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26248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FC0A97B-F676-4DF8-940D-AC0E5E175694}" type="slidenum">
              <a:rPr lang="ru-RU" smtClean="0"/>
              <a:pPr eaLnBrk="1" hangingPunct="1"/>
              <a:t>82</a:t>
            </a:fld>
            <a:endParaRPr lang="ru-RU"/>
          </a:p>
        </p:txBody>
      </p:sp>
      <p:sp>
        <p:nvSpPr>
          <p:cNvPr id="539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9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940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92BFA6B-84EA-4B31-946F-C591FC53148A}" type="slidenum">
              <a:rPr lang="ru-RU" smtClean="0"/>
              <a:pPr eaLnBrk="1" hangingPunct="1"/>
              <a:t>8</a:t>
            </a:fld>
            <a:endParaRPr lang="ru-RU"/>
          </a:p>
        </p:txBody>
      </p:sp>
      <p:sp>
        <p:nvSpPr>
          <p:cNvPr id="342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20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13748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60ED02C-62C3-4EE6-9003-5DFF5A35E1E3}" type="slidenum">
              <a:rPr lang="ru-RU" smtClean="0"/>
              <a:pPr eaLnBrk="1" hangingPunct="1"/>
              <a:t>83</a:t>
            </a:fld>
            <a:endParaRPr lang="ru-RU"/>
          </a:p>
        </p:txBody>
      </p:sp>
      <p:sp>
        <p:nvSpPr>
          <p:cNvPr id="349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9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2432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92BFA6B-84EA-4B31-946F-C591FC53148A}" type="slidenum">
              <a:rPr lang="ru-RU" smtClean="0"/>
              <a:pPr eaLnBrk="1" hangingPunct="1"/>
              <a:t>9</a:t>
            </a:fld>
            <a:endParaRPr lang="ru-RU"/>
          </a:p>
        </p:txBody>
      </p:sp>
      <p:sp>
        <p:nvSpPr>
          <p:cNvPr id="342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20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660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44800" y="4800600"/>
            <a:ext cx="6156325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73363" y="5105400"/>
            <a:ext cx="6172200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defRPr sz="4400"/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248400"/>
            <a:ext cx="2133600" cy="24447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219200" y="381000"/>
            <a:ext cx="2297113" cy="244475"/>
          </a:xfrm>
        </p:spPr>
        <p:txBody>
          <a:bodyPr/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454400" y="6308725"/>
            <a:ext cx="2133600" cy="24447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972D429-4C2B-4790-96E6-21F873EB61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916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CF06-27AE-46ED-B1E9-2680D88DC0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FC14A-C7E3-4E45-9EFA-75EA218EDB7A}" type="datetime1">
              <a:rPr lang="en-US"/>
              <a:pPr>
                <a:defRPr/>
              </a:pPr>
              <a:t>7/13/2026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856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77025" y="609600"/>
            <a:ext cx="2047875" cy="5715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609600"/>
            <a:ext cx="5991225" cy="57150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7467C-DA1E-48EC-9788-AC8DC414B4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F5BDB-E441-4F8E-94DB-321CF7A4B46E}" type="datetime1">
              <a:rPr lang="en-US"/>
              <a:pPr>
                <a:defRPr/>
              </a:pPr>
              <a:t>7/13/2026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902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6400800" cy="4873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533400" y="1611313"/>
            <a:ext cx="8191500" cy="4713287"/>
          </a:xfrm>
        </p:spPr>
        <p:txBody>
          <a:bodyPr/>
          <a:lstStyle/>
          <a:p>
            <a:pPr lvl="0"/>
            <a:r>
              <a:rPr lang="ru-RU" noProof="0"/>
              <a:t>Вставка таблицы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2F22B-D326-4BA8-92EE-2307F5CEA2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179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294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657975"/>
            <a:ext cx="2895600" cy="2000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657975"/>
            <a:ext cx="2133600" cy="2000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7FB60-D3E2-45DD-98AC-001D7ED4FE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426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294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657975"/>
            <a:ext cx="2895600" cy="2000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657975"/>
            <a:ext cx="2133600" cy="2000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941BD-040A-4289-9AE9-929439138D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815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4572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219200"/>
            <a:ext cx="3771900" cy="5029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38700" y="1219200"/>
            <a:ext cx="3771900" cy="5029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0" y="66294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657975"/>
            <a:ext cx="2895600" cy="2000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657975"/>
            <a:ext cx="2133600" cy="2000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FD8D7-F86C-43C7-BC7C-544AC5F558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985512"/>
      </p:ext>
    </p:extLst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294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657975"/>
            <a:ext cx="2895600" cy="2000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657975"/>
            <a:ext cx="2133600" cy="2000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CF677-7E23-44D4-8E89-071E96452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840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A15F4-5ECF-4A4B-8222-4454F68192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3E849-4F1B-4A66-BC7C-216F92F4EF9D}" type="datetime1">
              <a:rPr lang="en-US"/>
              <a:pPr>
                <a:defRPr/>
              </a:pPr>
              <a:t>7/13/2026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090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50A0F-C6A9-489F-AA05-6E7F7021F4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D1161-A7DD-451B-B84E-25552DC99E28}" type="datetime1">
              <a:rPr lang="en-US"/>
              <a:pPr>
                <a:defRPr/>
              </a:pPr>
              <a:t>7/13/2026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3400" y="1611313"/>
            <a:ext cx="4019550" cy="47132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05350" y="1611313"/>
            <a:ext cx="4019550" cy="47132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91A52-E573-4F86-8A5A-55D480416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24D9D-4326-4404-A93A-26C6F07736BF}" type="datetime1">
              <a:rPr lang="en-US"/>
              <a:pPr>
                <a:defRPr/>
              </a:pPr>
              <a:t>7/13/2026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432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2CD87-AB8A-4868-94FA-ED1E9C1E0B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5BE7E-67C2-413F-B865-33A6A1F2ABF7}" type="datetime1">
              <a:rPr lang="en-US"/>
              <a:pPr>
                <a:defRPr/>
              </a:pPr>
              <a:t>7/13/2026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03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6EFF0-4591-40EC-89B0-2C653DBB8D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AE38A-9F9D-4CAC-B050-2A26187B0002}" type="datetime1">
              <a:rPr lang="en-US"/>
              <a:pPr>
                <a:defRPr/>
              </a:pPr>
              <a:t>7/13/2026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687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EE415-C547-44A2-858D-BCC71ACE89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FD800-D740-4DCA-8C13-FF492685AD35}" type="datetime1">
              <a:rPr lang="en-US"/>
              <a:pPr>
                <a:defRPr/>
              </a:pPr>
              <a:t>7/13/2026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79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FCA80-EC2A-4927-9635-8312C12D4C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94403-C23D-40D1-BDD6-4875E90FFF1A}" type="datetime1">
              <a:rPr lang="en-US"/>
              <a:pPr>
                <a:defRPr/>
              </a:pPr>
              <a:t>7/13/2026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6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35C50-AFCF-434E-87E9-84F249DA40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61450-09D5-4282-9BEA-1A7AC55FF5AE}" type="datetime1">
              <a:rPr lang="en-US"/>
              <a:pPr>
                <a:defRPr/>
              </a:pPr>
              <a:t>7/13/2026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04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chemeClr val="tx2">
                <a:lumMod val="60000"/>
                <a:lumOff val="40000"/>
              </a:schemeClr>
            </a:gs>
            <a:gs pos="50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87"/>
          <p:cNvGraphicFramePr>
            <a:graphicFrameLocks noChangeAspect="1"/>
          </p:cNvGraphicFramePr>
          <p:nvPr/>
        </p:nvGraphicFramePr>
        <p:xfrm>
          <a:off x="0" y="0"/>
          <a:ext cx="91440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2" name="Image" r:id="rId19" imgW="13003175" imgH="2577778" progId="Photoshop.Image.7">
                  <p:embed/>
                </p:oleObj>
              </mc:Choice>
              <mc:Fallback>
                <p:oleObj name="Image" r:id="rId19" imgW="13003175" imgH="2577778" progId="Photoshop.Image.7">
                  <p:embed/>
                  <p:pic>
                    <p:nvPicPr>
                      <p:cNvPr id="0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6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533400" y="1611313"/>
            <a:ext cx="8191500" cy="4713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315200" y="6461125"/>
            <a:ext cx="1752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191000" y="6477000"/>
            <a:ext cx="838200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E79AD4B-BAC3-4AEC-85DC-44C5FEFF8F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533400" y="609600"/>
            <a:ext cx="6400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293688" y="6477000"/>
            <a:ext cx="1905000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DC01A30-7B7B-4AFD-A51B-34130521C235}" type="datetime1">
              <a:rPr lang="en-US"/>
              <a:pPr>
                <a:defRPr/>
              </a:pPr>
              <a:t>7/13/2026</a:t>
            </a:fld>
            <a:endParaRPr lang="en-US" dirty="0"/>
          </a:p>
        </p:txBody>
      </p:sp>
      <p:pic>
        <p:nvPicPr>
          <p:cNvPr id="1033" name="Picture 84" descr="p12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90500"/>
            <a:ext cx="1450975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06" r:id="rId1"/>
    <p:sldLayoutId id="2147484207" r:id="rId2"/>
    <p:sldLayoutId id="2147484208" r:id="rId3"/>
    <p:sldLayoutId id="2147484209" r:id="rId4"/>
    <p:sldLayoutId id="2147484210" r:id="rId5"/>
    <p:sldLayoutId id="2147484211" r:id="rId6"/>
    <p:sldLayoutId id="2147484212" r:id="rId7"/>
    <p:sldLayoutId id="2147484213" r:id="rId8"/>
    <p:sldLayoutId id="2147484214" r:id="rId9"/>
    <p:sldLayoutId id="2147484215" r:id="rId10"/>
    <p:sldLayoutId id="2147484216" r:id="rId11"/>
    <p:sldLayoutId id="2147484217" r:id="rId12"/>
    <p:sldLayoutId id="2147484218" r:id="rId13"/>
    <p:sldLayoutId id="2147484219" r:id="rId14"/>
    <p:sldLayoutId id="2147484221" r:id="rId15"/>
    <p:sldLayoutId id="2147484222" r:id="rId16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8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jpe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9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97607" y="4200996"/>
            <a:ext cx="7905948" cy="1892300"/>
          </a:xfrm>
          <a:noFill/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3600" b="1" dirty="0">
                <a:solidFill>
                  <a:schemeClr val="bg1"/>
                </a:solidFill>
              </a:rPr>
              <a:t>Философия древнего мира</a:t>
            </a:r>
          </a:p>
        </p:txBody>
      </p:sp>
      <p:pic>
        <p:nvPicPr>
          <p:cNvPr id="19461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884" y="2328788"/>
            <a:ext cx="1138237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7421788"/>
      </p:ext>
    </p:extLst>
  </p:cSld>
  <p:clrMapOvr>
    <a:masterClrMapping/>
  </p:clrMapOvr>
  <p:transition spd="slow" advTm="16288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908050" y="260350"/>
            <a:ext cx="6400800" cy="487363"/>
          </a:xfrm>
        </p:spPr>
        <p:txBody>
          <a:bodyPr/>
          <a:lstStyle/>
          <a:p>
            <a:pPr algn="ctr" eaLnBrk="1" hangingPunct="1"/>
            <a:r>
              <a:rPr lang="ru-RU" sz="2800">
                <a:solidFill>
                  <a:schemeClr val="bg1"/>
                </a:solidFill>
              </a:rPr>
              <a:t>Значение философии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84188" y="981075"/>
            <a:ext cx="8191500" cy="4713288"/>
          </a:xfrm>
        </p:spPr>
        <p:txBody>
          <a:bodyPr/>
          <a:lstStyle/>
          <a:p>
            <a:pPr eaLnBrk="1" hangingPunct="1"/>
            <a:r>
              <a:rPr lang="ru-RU" sz="2400" b="1" dirty="0">
                <a:solidFill>
                  <a:schemeClr val="bg1"/>
                </a:solidFill>
              </a:rPr>
              <a:t>Философия всегда сопровождает культурную, разумную жизнь человека и является показателем её уровня. </a:t>
            </a:r>
          </a:p>
          <a:p>
            <a:pPr eaLnBrk="1" hangingPunct="1"/>
            <a:endParaRPr lang="ru-RU" sz="2400" b="1" dirty="0">
              <a:solidFill>
                <a:schemeClr val="bg1"/>
              </a:solidFill>
            </a:endParaRPr>
          </a:p>
          <a:p>
            <a:pPr eaLnBrk="1" hangingPunct="1"/>
            <a:r>
              <a:rPr lang="ru-RU" sz="2400" b="1" dirty="0">
                <a:solidFill>
                  <a:schemeClr val="bg1"/>
                </a:solidFill>
              </a:rPr>
              <a:t>Философия одновременно исторический тип и рационально-теоретический, системный уровень мировоззрения.</a:t>
            </a:r>
          </a:p>
          <a:p>
            <a:pPr eaLnBrk="1" hangingPunct="1"/>
            <a:endParaRPr lang="ru-RU" sz="2400" b="1" dirty="0">
              <a:solidFill>
                <a:schemeClr val="bg1"/>
              </a:solidFill>
            </a:endParaRPr>
          </a:p>
          <a:p>
            <a:pPr eaLnBrk="1" hangingPunct="1"/>
            <a:r>
              <a:rPr lang="ru-RU" sz="2400" b="1" dirty="0">
                <a:solidFill>
                  <a:schemeClr val="bg1"/>
                </a:solidFill>
              </a:rPr>
              <a:t>Опираясь на  практику различных форм  освоения мира и осмысливая  в своих понятиях - категориях мировоззренческие идеи,   философия осуществляет синтез  знаний и развивает логическое мышление человека.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65200"/>
          </a:xfrm>
          <a:noFill/>
        </p:spPr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Основные разделы философии</a:t>
            </a:r>
          </a:p>
        </p:txBody>
      </p:sp>
      <p:sp>
        <p:nvSpPr>
          <p:cNvPr id="1231875" name="AutoShape 3"/>
          <p:cNvSpPr>
            <a:spLocks noChangeArrowheads="1"/>
          </p:cNvSpPr>
          <p:nvPr/>
        </p:nvSpPr>
        <p:spPr bwMode="auto">
          <a:xfrm>
            <a:off x="2986088" y="1438275"/>
            <a:ext cx="3238500" cy="1008063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algn="ctr"/>
            <a:r>
              <a:rPr lang="ru-RU" sz="2800" b="1">
                <a:solidFill>
                  <a:schemeClr val="bg1"/>
                </a:solidFill>
              </a:rPr>
              <a:t>Философия</a:t>
            </a:r>
          </a:p>
        </p:txBody>
      </p:sp>
      <p:sp>
        <p:nvSpPr>
          <p:cNvPr id="1231876" name="AutoShape 4"/>
          <p:cNvSpPr>
            <a:spLocks noChangeArrowheads="1"/>
          </p:cNvSpPr>
          <p:nvPr/>
        </p:nvSpPr>
        <p:spPr bwMode="auto">
          <a:xfrm>
            <a:off x="70743" y="3165475"/>
            <a:ext cx="1764953" cy="1150938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>
                <a:solidFill>
                  <a:schemeClr val="bg1"/>
                </a:solidFill>
              </a:rPr>
              <a:t>онтология</a:t>
            </a:r>
          </a:p>
        </p:txBody>
      </p:sp>
      <p:sp>
        <p:nvSpPr>
          <p:cNvPr id="1231877" name="AutoShape 5"/>
          <p:cNvSpPr>
            <a:spLocks noChangeArrowheads="1"/>
          </p:cNvSpPr>
          <p:nvPr/>
        </p:nvSpPr>
        <p:spPr bwMode="auto">
          <a:xfrm>
            <a:off x="2142534" y="3127819"/>
            <a:ext cx="1800199" cy="1150938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algn="ctr">
              <a:lnSpc>
                <a:spcPct val="90000"/>
              </a:lnSpc>
            </a:pPr>
            <a:endParaRPr lang="ru-RU" sz="2000" b="1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ru-RU" sz="2000" b="1" dirty="0">
                <a:solidFill>
                  <a:schemeClr val="bg1"/>
                </a:solidFill>
              </a:rPr>
              <a:t>гносеология</a:t>
            </a:r>
            <a:br>
              <a:rPr lang="ru-RU" sz="2000" b="1" dirty="0">
                <a:solidFill>
                  <a:srgbClr val="990000"/>
                </a:solidFill>
              </a:rPr>
            </a:b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1231878" name="AutoShape 6"/>
          <p:cNvSpPr>
            <a:spLocks noChangeArrowheads="1"/>
          </p:cNvSpPr>
          <p:nvPr/>
        </p:nvSpPr>
        <p:spPr bwMode="auto">
          <a:xfrm>
            <a:off x="4351438" y="3148357"/>
            <a:ext cx="1729482" cy="1150938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>
                <a:solidFill>
                  <a:schemeClr val="bg1"/>
                </a:solidFill>
              </a:rPr>
              <a:t>аксиология</a:t>
            </a:r>
          </a:p>
        </p:txBody>
      </p:sp>
      <p:cxnSp>
        <p:nvCxnSpPr>
          <p:cNvPr id="1231882" name="AutoShape 10"/>
          <p:cNvCxnSpPr>
            <a:cxnSpLocks noChangeShapeType="1"/>
          </p:cNvCxnSpPr>
          <p:nvPr/>
        </p:nvCxnSpPr>
        <p:spPr bwMode="auto">
          <a:xfrm>
            <a:off x="4605338" y="2446338"/>
            <a:ext cx="1587" cy="360362"/>
          </a:xfrm>
          <a:prstGeom prst="straightConnector1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1883" name="AutoShape 11"/>
          <p:cNvCxnSpPr>
            <a:cxnSpLocks noChangeShapeType="1"/>
          </p:cNvCxnSpPr>
          <p:nvPr/>
        </p:nvCxnSpPr>
        <p:spPr bwMode="auto">
          <a:xfrm>
            <a:off x="3012691" y="2837407"/>
            <a:ext cx="0" cy="290412"/>
          </a:xfrm>
          <a:prstGeom prst="straightConnector1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31884" name="Line 12"/>
          <p:cNvSpPr>
            <a:spLocks noChangeShapeType="1"/>
          </p:cNvSpPr>
          <p:nvPr/>
        </p:nvSpPr>
        <p:spPr bwMode="auto">
          <a:xfrm>
            <a:off x="923655" y="2806700"/>
            <a:ext cx="3648345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885" name="Line 13"/>
          <p:cNvSpPr>
            <a:spLocks noChangeShapeType="1"/>
          </p:cNvSpPr>
          <p:nvPr/>
        </p:nvSpPr>
        <p:spPr bwMode="auto">
          <a:xfrm>
            <a:off x="4605338" y="2806700"/>
            <a:ext cx="2951162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1231886" name="AutoShape 14"/>
          <p:cNvCxnSpPr>
            <a:cxnSpLocks noChangeShapeType="1"/>
          </p:cNvCxnSpPr>
          <p:nvPr/>
        </p:nvCxnSpPr>
        <p:spPr bwMode="auto">
          <a:xfrm>
            <a:off x="950043" y="2779340"/>
            <a:ext cx="1588" cy="360363"/>
          </a:xfrm>
          <a:prstGeom prst="straightConnector1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1887" name="AutoShape 15"/>
          <p:cNvCxnSpPr>
            <a:cxnSpLocks noChangeShapeType="1"/>
          </p:cNvCxnSpPr>
          <p:nvPr/>
        </p:nvCxnSpPr>
        <p:spPr bwMode="auto">
          <a:xfrm>
            <a:off x="5292080" y="2798154"/>
            <a:ext cx="1588" cy="360363"/>
          </a:xfrm>
          <a:prstGeom prst="straightConnector1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31888" name="Rectangle 16"/>
          <p:cNvSpPr>
            <a:spLocks noChangeArrowheads="1"/>
          </p:cNvSpPr>
          <p:nvPr/>
        </p:nvSpPr>
        <p:spPr bwMode="auto">
          <a:xfrm>
            <a:off x="78289" y="4342130"/>
            <a:ext cx="1757408" cy="7921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учение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о бытии</a:t>
            </a:r>
          </a:p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31889" name="Rectangle 17"/>
          <p:cNvSpPr>
            <a:spLocks noChangeArrowheads="1"/>
          </p:cNvSpPr>
          <p:nvPr/>
        </p:nvSpPr>
        <p:spPr bwMode="auto">
          <a:xfrm>
            <a:off x="2195737" y="4299295"/>
            <a:ext cx="1800198" cy="7921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теория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познания</a:t>
            </a:r>
          </a:p>
        </p:txBody>
      </p:sp>
      <p:sp>
        <p:nvSpPr>
          <p:cNvPr id="1231890" name="Rectangle 18"/>
          <p:cNvSpPr>
            <a:spLocks noChangeArrowheads="1"/>
          </p:cNvSpPr>
          <p:nvPr/>
        </p:nvSpPr>
        <p:spPr bwMode="auto">
          <a:xfrm>
            <a:off x="4366772" y="4316413"/>
            <a:ext cx="1714147" cy="7921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учение о благе</a:t>
            </a:r>
            <a:br>
              <a:rPr lang="ru-RU" b="1" dirty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ru-RU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и ценностях</a:t>
            </a:r>
          </a:p>
        </p:txBody>
      </p:sp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6371740" y="3114493"/>
            <a:ext cx="2088692" cy="1150938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антропология</a:t>
            </a: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6371741" y="4342130"/>
            <a:ext cx="2088692" cy="7921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 учение о человеке </a:t>
            </a:r>
          </a:p>
          <a:p>
            <a:pPr algn="ctr">
              <a:defRPr/>
            </a:pPr>
            <a:r>
              <a:rPr lang="ru-RU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и смысле жизни</a:t>
            </a:r>
          </a:p>
        </p:txBody>
      </p:sp>
      <p:cxnSp>
        <p:nvCxnSpPr>
          <p:cNvPr id="21" name="AutoShape 15"/>
          <p:cNvCxnSpPr>
            <a:cxnSpLocks noChangeShapeType="1"/>
          </p:cNvCxnSpPr>
          <p:nvPr/>
        </p:nvCxnSpPr>
        <p:spPr bwMode="auto">
          <a:xfrm>
            <a:off x="7554912" y="2783903"/>
            <a:ext cx="1588" cy="360363"/>
          </a:xfrm>
          <a:prstGeom prst="straightConnector1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31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31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231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231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31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318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31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31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318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31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31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231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318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31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31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318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31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31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31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231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318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31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31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31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31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31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875" grpId="0" animBg="1"/>
      <p:bldP spid="1231876" grpId="0" animBg="1"/>
      <p:bldP spid="1231877" grpId="0" animBg="1"/>
      <p:bldP spid="1231878" grpId="0" animBg="1"/>
      <p:bldP spid="1231884" grpId="0" animBg="1"/>
      <p:bldP spid="1231885" grpId="0" animBg="1"/>
      <p:bldP spid="1231888" grpId="0" animBg="1"/>
      <p:bldP spid="1231889" grpId="0" animBg="1"/>
      <p:bldP spid="1231890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340768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solidFill>
                <a:schemeClr val="bg1"/>
              </a:solidFill>
            </a:endParaRPr>
          </a:p>
          <a:p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437112"/>
            <a:ext cx="87129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Иррационализм (лат. </a:t>
            </a:r>
            <a:r>
              <a:rPr lang="en-US" b="1" dirty="0" err="1">
                <a:solidFill>
                  <a:schemeClr val="bg1"/>
                </a:solidFill>
              </a:rPr>
              <a:t>irrationalis</a:t>
            </a:r>
            <a:r>
              <a:rPr lang="en-US" b="1" dirty="0">
                <a:solidFill>
                  <a:schemeClr val="bg1"/>
                </a:solidFill>
              </a:rPr>
              <a:t> — </a:t>
            </a:r>
            <a:r>
              <a:rPr lang="ru-RU" b="1" dirty="0">
                <a:solidFill>
                  <a:schemeClr val="bg1"/>
                </a:solidFill>
              </a:rPr>
              <a:t>неразумный) - направление в философии, настаивающее на ограниченности человеческого ума в постижении мира.</a:t>
            </a:r>
          </a:p>
          <a:p>
            <a:r>
              <a:rPr lang="ru-RU" b="1" dirty="0">
                <a:solidFill>
                  <a:schemeClr val="bg1"/>
                </a:solidFill>
              </a:rPr>
              <a:t>Исходные начала: </a:t>
            </a:r>
          </a:p>
          <a:p>
            <a:r>
              <a:rPr lang="ru-RU" b="1" dirty="0">
                <a:solidFill>
                  <a:schemeClr val="bg1"/>
                </a:solidFill>
              </a:rPr>
              <a:t>воля (у Шопенгауэра и Ницше)</a:t>
            </a:r>
          </a:p>
          <a:p>
            <a:r>
              <a:rPr lang="ru-RU" b="1" dirty="0">
                <a:solidFill>
                  <a:schemeClr val="bg1"/>
                </a:solidFill>
              </a:rPr>
              <a:t>инстинкт (у З. Фрейда)</a:t>
            </a:r>
          </a:p>
          <a:p>
            <a:r>
              <a:rPr lang="ru-RU" b="1" dirty="0">
                <a:solidFill>
                  <a:schemeClr val="bg1"/>
                </a:solidFill>
              </a:rPr>
              <a:t>Жизнь(у А. Бергсона)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404664"/>
            <a:ext cx="7848872" cy="1296144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Рационализм и иррационализм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( специализации в философии, 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</a:t>
            </a:r>
            <a:r>
              <a:rPr lang="ru-RU" sz="2400" dirty="0" err="1">
                <a:solidFill>
                  <a:schemeClr val="bg1"/>
                </a:solidFill>
              </a:rPr>
              <a:t>изм</a:t>
            </a:r>
            <a:r>
              <a:rPr lang="ru-RU" sz="2400" dirty="0">
                <a:solidFill>
                  <a:schemeClr val="bg1"/>
                </a:solidFill>
              </a:rPr>
              <a:t>»- означает учение)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420888"/>
            <a:ext cx="79208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Рационализм – философское направление в котором разум источник , главная форма познания и критерий истины. Рационалисты Р. Декарт, Б. Спиноза, Г. Лейбниц.</a:t>
            </a:r>
          </a:p>
        </p:txBody>
      </p:sp>
    </p:spTree>
    <p:extLst>
      <p:ext uri="{BB962C8B-B14F-4D97-AF65-F5344CB8AC3E}">
        <p14:creationId xmlns:p14="http://schemas.microsoft.com/office/powerpoint/2010/main" val="9130499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4" t="18183" r="4655" b="20515"/>
          <a:stretch/>
        </p:blipFill>
        <p:spPr bwMode="auto">
          <a:xfrm>
            <a:off x="899592" y="2200914"/>
            <a:ext cx="7794173" cy="391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1659632" y="764704"/>
            <a:ext cx="6400800" cy="487363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>
                <a:solidFill>
                  <a:schemeClr val="bg1"/>
                </a:solidFill>
              </a:rPr>
              <a:t>Становление философии одновременно:</a:t>
            </a:r>
          </a:p>
        </p:txBody>
      </p:sp>
      <p:pic>
        <p:nvPicPr>
          <p:cNvPr id="1233927" name="Picture 7" descr="Aristotle_compr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395444"/>
            <a:ext cx="792163" cy="1122363"/>
          </a:xfrm>
          <a:prstGeom prst="rect">
            <a:avLst/>
          </a:prstGeom>
          <a:noFill/>
          <a:ln w="38100" cmpd="dbl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3930" name="Text Box 10"/>
          <p:cNvSpPr txBox="1">
            <a:spLocks noChangeArrowheads="1"/>
          </p:cNvSpPr>
          <p:nvPr/>
        </p:nvSpPr>
        <p:spPr bwMode="auto">
          <a:xfrm>
            <a:off x="4617156" y="2793122"/>
            <a:ext cx="127791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Древняя</a:t>
            </a:r>
          </a:p>
          <a:p>
            <a:pPr algn="ctr"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Греция</a:t>
            </a:r>
          </a:p>
        </p:txBody>
      </p:sp>
      <p:sp>
        <p:nvSpPr>
          <p:cNvPr id="1233931" name="Text Box 11"/>
          <p:cNvSpPr txBox="1">
            <a:spLocks noChangeArrowheads="1"/>
          </p:cNvSpPr>
          <p:nvPr/>
        </p:nvSpPr>
        <p:spPr bwMode="auto">
          <a:xfrm>
            <a:off x="6590216" y="1511300"/>
            <a:ext cx="18473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8682" name="Прямоугольник 1"/>
          <p:cNvSpPr>
            <a:spLocks noChangeArrowheads="1"/>
          </p:cNvSpPr>
          <p:nvPr/>
        </p:nvSpPr>
        <p:spPr bwMode="auto">
          <a:xfrm>
            <a:off x="4448175" y="3244850"/>
            <a:ext cx="247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/>
              <a:t> </a:t>
            </a:r>
          </a:p>
        </p:txBody>
      </p:sp>
      <p:sp>
        <p:nvSpPr>
          <p:cNvPr id="28683" name="Прямоугольник 2"/>
          <p:cNvSpPr>
            <a:spLocks noChangeArrowheads="1"/>
          </p:cNvSpPr>
          <p:nvPr/>
        </p:nvSpPr>
        <p:spPr bwMode="auto">
          <a:xfrm>
            <a:off x="4448175" y="3244850"/>
            <a:ext cx="247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/>
              <a:t> </a:t>
            </a:r>
          </a:p>
        </p:txBody>
      </p:sp>
      <p:sp>
        <p:nvSpPr>
          <p:cNvPr id="2868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456" y="3068195"/>
            <a:ext cx="792000" cy="1089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877" y="2669798"/>
            <a:ext cx="756000" cy="796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18154" y="3068960"/>
            <a:ext cx="9236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Китай</a:t>
            </a:r>
          </a:p>
        </p:txBody>
      </p:sp>
      <p:sp>
        <p:nvSpPr>
          <p:cNvPr id="1233932" name="Text Box 12"/>
          <p:cNvSpPr txBox="1">
            <a:spLocks noChangeArrowheads="1"/>
          </p:cNvSpPr>
          <p:nvPr/>
        </p:nvSpPr>
        <p:spPr bwMode="auto">
          <a:xfrm>
            <a:off x="5803847" y="3743032"/>
            <a:ext cx="100495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Индия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233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233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33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1233930" grpId="0"/>
      <p:bldP spid="2" grpId="0"/>
      <p:bldP spid="12339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31187" cy="1144588"/>
          </a:xfrm>
          <a:noFill/>
        </p:spPr>
        <p:txBody>
          <a:bodyPr/>
          <a:lstStyle/>
          <a:p>
            <a:pPr algn="ctr" eaLnBrk="1" hangingPunct="1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Учителя  человечества и основоположники всего</a:t>
            </a:r>
          </a:p>
        </p:txBody>
      </p:sp>
      <p:sp>
        <p:nvSpPr>
          <p:cNvPr id="1235971" name="Rectangle 3"/>
          <p:cNvSpPr>
            <a:spLocks noGrp="1" noChangeArrowheads="1"/>
          </p:cNvSpPr>
          <p:nvPr>
            <p:ph idx="1"/>
          </p:nvPr>
        </p:nvSpPr>
        <p:spPr>
          <a:xfrm>
            <a:off x="636588" y="1600200"/>
            <a:ext cx="8231187" cy="4527550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  <a:defRPr/>
            </a:pP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ru-RU" sz="1800" b="1" dirty="0">
                <a:solidFill>
                  <a:schemeClr val="bg1"/>
                </a:solidFill>
              </a:rPr>
              <a:t>Аристотель- первый учитель</a:t>
            </a:r>
            <a:endParaRPr lang="ru-RU" sz="1800" dirty="0">
              <a:solidFill>
                <a:schemeClr val="bg1"/>
              </a:solidFill>
            </a:endParaRP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ru-RU" sz="1800" b="1" dirty="0">
                <a:solidFill>
                  <a:schemeClr val="bg1"/>
                </a:solidFill>
              </a:rPr>
              <a:t>Аль- </a:t>
            </a:r>
            <a:r>
              <a:rPr lang="ru-RU" sz="1800" b="1" dirty="0" err="1">
                <a:solidFill>
                  <a:schemeClr val="bg1"/>
                </a:solidFill>
              </a:rPr>
              <a:t>Фараби</a:t>
            </a:r>
            <a:r>
              <a:rPr lang="ru-RU" sz="1800" b="1" dirty="0">
                <a:solidFill>
                  <a:schemeClr val="bg1"/>
                </a:solidFill>
              </a:rPr>
              <a:t> -  второй учитель, Аристотель Востока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ru-RU" sz="1800" b="1" dirty="0">
                <a:solidFill>
                  <a:schemeClr val="bg1"/>
                </a:solidFill>
              </a:rPr>
              <a:t>Фалес Милетский - первый мудрец и ученый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Конфуций – сформулировал «Золотое правило морали»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ru-RU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Коперник – открыл  гелиоцентризм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ru-RU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Кант – предложил идею Вечного мира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ru-RU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Фрейд-  открыл бессознательное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ru-RU" sz="18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Деррида</a:t>
            </a:r>
            <a:r>
              <a:rPr lang="ru-RU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-  разработал  новый взгляд на Мир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endParaRPr lang="ru-RU" sz="1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eaLnBrk="1" hangingPunct="1">
              <a:buNone/>
              <a:defRPr/>
            </a:pPr>
            <a:r>
              <a:rPr lang="ru-RU" sz="2400" b="1" dirty="0">
                <a:solidFill>
                  <a:schemeClr val="bg1"/>
                </a:solidFill>
                <a:hlinkClick r:id="" action="ppaction://noaction"/>
              </a:rPr>
              <a:t>Соломон- мудрец всех времён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161536"/>
            <a:ext cx="3060000" cy="2551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5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5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5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5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5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5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5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35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35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35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35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35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35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35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35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35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9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359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359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250" autoRev="1" fill="remove"/>
                                        <p:tgtEl>
                                          <p:spTgt spid="1235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6" dur="250" autoRev="1" fill="remove"/>
                                        <p:tgtEl>
                                          <p:spTgt spid="1235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250" autoRev="1" fill="remove"/>
                                        <p:tgtEl>
                                          <p:spTgt spid="1235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1235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autoRev="1" fill="remove"/>
                                        <p:tgtEl>
                                          <p:spTgt spid="1235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1" dur="250" autoRev="1" fill="remove"/>
                                        <p:tgtEl>
                                          <p:spTgt spid="1235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2" dur="250" autoRev="1" fill="remove"/>
                                        <p:tgtEl>
                                          <p:spTgt spid="1235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autoRev="1" fill="remove"/>
                                        <p:tgtEl>
                                          <p:spTgt spid="1235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5" dur="250" autoRev="1" fill="remove"/>
                                        <p:tgtEl>
                                          <p:spTgt spid="1235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6" dur="250" autoRev="1" fill="remove"/>
                                        <p:tgtEl>
                                          <p:spTgt spid="1235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7" dur="250" autoRev="1" fill="remove"/>
                                        <p:tgtEl>
                                          <p:spTgt spid="1235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50" autoRev="1" fill="remove"/>
                                        <p:tgtEl>
                                          <p:spTgt spid="1235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597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8229600" cy="857250"/>
          </a:xfrm>
          <a:noFill/>
        </p:spPr>
        <p:txBody>
          <a:bodyPr/>
          <a:lstStyle/>
          <a:p>
            <a:pPr eaLnBrk="1" hangingPunct="1"/>
            <a:r>
              <a:rPr lang="ru-RU" sz="2400">
                <a:solidFill>
                  <a:schemeClr val="bg1"/>
                </a:solidFill>
              </a:rPr>
              <a:t>ИСТОРИЯ ФИЛОСОФСКОЙ МЫСЛИ</a:t>
            </a:r>
          </a:p>
        </p:txBody>
      </p:sp>
      <p:sp>
        <p:nvSpPr>
          <p:cNvPr id="1238019" name="Rectangle 3"/>
          <p:cNvSpPr>
            <a:spLocks noGrp="1" noChangeArrowheads="1"/>
          </p:cNvSpPr>
          <p:nvPr>
            <p:ph idx="1"/>
          </p:nvPr>
        </p:nvSpPr>
        <p:spPr>
          <a:xfrm>
            <a:off x="168275" y="1168400"/>
            <a:ext cx="8805863" cy="5427663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chemeClr val="bg1"/>
                </a:solidFill>
              </a:rPr>
              <a:t>Философия Древней Индии и Китая(VII в. до н.э.– V в. н.э.) </a:t>
            </a:r>
            <a:endParaRPr lang="ru-RU" sz="1600" b="1" dirty="0">
              <a:solidFill>
                <a:schemeClr val="bg1"/>
              </a:solidFill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chemeClr val="bg1"/>
                </a:solidFill>
              </a:rPr>
              <a:t>Античная философия(VII в. до н.э.– V в. н.э.)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chemeClr val="bg1"/>
                </a:solidFill>
              </a:rPr>
              <a:t>Средневековая западноевропейская </a:t>
            </a:r>
            <a:r>
              <a:rPr lang="en-US" sz="2000" b="1" dirty="0">
                <a:solidFill>
                  <a:schemeClr val="bg1"/>
                </a:solidFill>
              </a:rPr>
              <a:t>(II – XIV </a:t>
            </a:r>
            <a:r>
              <a:rPr lang="ru-RU" sz="2000" b="1" dirty="0">
                <a:solidFill>
                  <a:schemeClr val="bg1"/>
                </a:solidFill>
              </a:rPr>
              <a:t>вв.)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chemeClr val="bg1"/>
                </a:solidFill>
              </a:rPr>
              <a:t> Арабо- мусульманская философия (</a:t>
            </a:r>
            <a:r>
              <a:rPr lang="en-US" sz="2000" b="1" dirty="0">
                <a:solidFill>
                  <a:schemeClr val="bg1"/>
                </a:solidFill>
              </a:rPr>
              <a:t>IX</a:t>
            </a:r>
            <a:r>
              <a:rPr lang="ru-RU" sz="2000" b="1" dirty="0">
                <a:solidFill>
                  <a:schemeClr val="bg1"/>
                </a:solidFill>
              </a:rPr>
              <a:t> – </a:t>
            </a:r>
            <a:r>
              <a:rPr lang="en-US" sz="2000" b="1" dirty="0">
                <a:solidFill>
                  <a:schemeClr val="bg1"/>
                </a:solidFill>
              </a:rPr>
              <a:t>XIII</a:t>
            </a:r>
            <a:r>
              <a:rPr lang="ru-RU" sz="2000" b="1" dirty="0">
                <a:solidFill>
                  <a:schemeClr val="bg1"/>
                </a:solidFill>
              </a:rPr>
              <a:t> вв.)</a:t>
            </a:r>
            <a:endParaRPr lang="ru-RU" sz="2000" dirty="0">
              <a:solidFill>
                <a:schemeClr val="bg1"/>
              </a:solidFill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chemeClr val="bg1"/>
                </a:solidFill>
              </a:rPr>
              <a:t>Философия Возрождения</a:t>
            </a:r>
            <a:r>
              <a:rPr lang="en-US" sz="2000" b="1" dirty="0">
                <a:solidFill>
                  <a:schemeClr val="bg1"/>
                </a:solidFill>
              </a:rPr>
              <a:t>(XV-XVI </a:t>
            </a:r>
            <a:r>
              <a:rPr lang="ru-RU" sz="2000" b="1" dirty="0">
                <a:solidFill>
                  <a:schemeClr val="bg1"/>
                </a:solidFill>
              </a:rPr>
              <a:t>вв.)</a:t>
            </a:r>
            <a:endParaRPr lang="ru-RU" sz="1600" b="1" dirty="0">
              <a:solidFill>
                <a:schemeClr val="bg1"/>
              </a:solidFill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Философия Нового времени и Просвещения</a:t>
            </a: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(XVII-XIX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вв.</a:t>
            </a: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Классическая и неклассическая  философия </a:t>
            </a: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XIX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-ХХ вв.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Философия в странах СНГ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Современная  философская мысль от постмодернизма  и </a:t>
            </a:r>
            <a:r>
              <a:rPr lang="ru-RU" sz="20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постпозитивизма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второй половины ХХ в.</a:t>
            </a:r>
          </a:p>
          <a:p>
            <a:pPr marL="457200" lvl="1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8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8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38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38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8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38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8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8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38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38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38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38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38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38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0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380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380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38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38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80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512" y="3717032"/>
            <a:ext cx="8561387" cy="2638425"/>
          </a:xfrm>
          <a:noFill/>
        </p:spPr>
        <p:txBody>
          <a:bodyPr/>
          <a:lstStyle/>
          <a:p>
            <a:pPr eaLnBrk="1" hangingPunct="1"/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Философия   начинается с Вед (буквально "знание") , возникших,  между вторым и первым тысячелетиями до н э. и являющихся одним из древнейших литературных памятников человечеств</a:t>
            </a:r>
          </a:p>
          <a:p>
            <a:pPr eaLnBrk="1" hangingPunct="1"/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1443038" y="539750"/>
            <a:ext cx="6400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br>
              <a:rPr lang="ru-RU" sz="2000" b="1">
                <a:solidFill>
                  <a:schemeClr val="bg1"/>
                </a:solidFill>
              </a:rPr>
            </a:br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31748" name="Заголовок 1"/>
          <p:cNvSpPr>
            <a:spLocks noGrp="1"/>
          </p:cNvSpPr>
          <p:nvPr>
            <p:ph type="ctrTitle"/>
          </p:nvPr>
        </p:nvSpPr>
        <p:spPr>
          <a:xfrm>
            <a:off x="395536" y="539750"/>
            <a:ext cx="6172200" cy="114300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Древняя Индия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24744"/>
            <a:ext cx="2016000" cy="2714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435070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620688"/>
            <a:ext cx="8064896" cy="487363"/>
          </a:xfrm>
        </p:spPr>
        <p:txBody>
          <a:bodyPr/>
          <a:lstStyle/>
          <a:p>
            <a:pPr eaLnBrk="1" hangingPunct="1"/>
            <a:r>
              <a:rPr lang="ru-RU" sz="2800" i="1" dirty="0">
                <a:solidFill>
                  <a:schemeClr val="bg1"/>
                </a:solidFill>
              </a:rPr>
              <a:t>Концепция : «Победить себя»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683945"/>
            <a:ext cx="73448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  <a:tabLst>
                <a:tab pos="357188" algn="l"/>
              </a:tabLst>
            </a:pP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tabLst>
                <a:tab pos="357188" algn="l"/>
              </a:tabLst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412776"/>
            <a:ext cx="83529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Основателем джайнизма был  </a:t>
            </a:r>
            <a:r>
              <a:rPr lang="ru-RU" b="1" dirty="0" err="1">
                <a:solidFill>
                  <a:schemeClr val="bg1"/>
                </a:solidFill>
              </a:rPr>
              <a:t>Махавира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Вардхамана</a:t>
            </a:r>
            <a:r>
              <a:rPr lang="ru-RU" dirty="0">
                <a:solidFill>
                  <a:schemeClr val="bg1"/>
                </a:solidFill>
              </a:rPr>
              <a:t>. «</a:t>
            </a:r>
            <a:r>
              <a:rPr lang="ru-RU" dirty="0" err="1">
                <a:solidFill>
                  <a:schemeClr val="bg1"/>
                </a:solidFill>
              </a:rPr>
              <a:t>Махавира</a:t>
            </a:r>
            <a:r>
              <a:rPr lang="ru-RU" dirty="0">
                <a:solidFill>
                  <a:schemeClr val="bg1"/>
                </a:solidFill>
              </a:rPr>
              <a:t>» —  «Великий герой».   Его называют так же Джина. «Джина» переводится как «Победитель». Победитель над круговоротом перерождений и кармой. 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Главный обет(обязательство) </a:t>
            </a:r>
            <a:r>
              <a:rPr lang="ru-RU" dirty="0" err="1">
                <a:solidFill>
                  <a:schemeClr val="bg1"/>
                </a:solidFill>
              </a:rPr>
              <a:t>джайнистов</a:t>
            </a:r>
            <a:r>
              <a:rPr lang="ru-RU" dirty="0">
                <a:solidFill>
                  <a:schemeClr val="bg1"/>
                </a:solidFill>
              </a:rPr>
              <a:t>- </a:t>
            </a:r>
            <a:r>
              <a:rPr lang="ru-RU" dirty="0" err="1">
                <a:solidFill>
                  <a:schemeClr val="bg1"/>
                </a:solidFill>
              </a:rPr>
              <a:t>ахимса</a:t>
            </a:r>
            <a:r>
              <a:rPr lang="ru-RU" dirty="0">
                <a:solidFill>
                  <a:schemeClr val="bg1"/>
                </a:solidFill>
              </a:rPr>
              <a:t>. Суть этого обета в том, чтобы не навредить любому живому существу. Для учения характерен дуализм </a:t>
            </a:r>
            <a:r>
              <a:rPr lang="ru-RU" dirty="0" err="1">
                <a:solidFill>
                  <a:schemeClr val="bg1"/>
                </a:solidFill>
              </a:rPr>
              <a:t>дживы</a:t>
            </a:r>
            <a:r>
              <a:rPr lang="ru-RU" dirty="0">
                <a:solidFill>
                  <a:schemeClr val="bg1"/>
                </a:solidFill>
              </a:rPr>
              <a:t> и </a:t>
            </a:r>
            <a:r>
              <a:rPr lang="ru-RU" dirty="0" err="1">
                <a:solidFill>
                  <a:schemeClr val="bg1"/>
                </a:solidFill>
              </a:rPr>
              <a:t>адживы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Основатель буддизма Сиддхартха Гаутама. Главное: «Срединный путь», т.е. умеренность, избегание крайностей, это путь между удовольствием, развлечениями и аскетизмом, и	«Восьмеричный путь» путь к нирване.</a:t>
            </a:r>
          </a:p>
          <a:p>
            <a:r>
              <a:rPr lang="ru-RU" dirty="0">
                <a:solidFill>
                  <a:schemeClr val="bg1"/>
                </a:solidFill>
              </a:rPr>
              <a:t> </a:t>
            </a:r>
          </a:p>
          <a:p>
            <a:r>
              <a:rPr lang="ru-RU" dirty="0">
                <a:solidFill>
                  <a:schemeClr val="bg1"/>
                </a:solidFill>
              </a:rPr>
              <a:t>Основатель локаята - </a:t>
            </a:r>
            <a:r>
              <a:rPr lang="ru-RU" dirty="0" err="1">
                <a:solidFill>
                  <a:schemeClr val="bg1"/>
                </a:solidFill>
              </a:rPr>
              <a:t>Чарвака</a:t>
            </a:r>
            <a:r>
              <a:rPr lang="ru-RU" dirty="0">
                <a:solidFill>
                  <a:schemeClr val="bg1"/>
                </a:solidFill>
              </a:rPr>
              <a:t>.  Представители этой школы отрицают карму, сансару. В качестве первоначал они утверждали: землю, воду, огонь, воздух. </a:t>
            </a:r>
          </a:p>
        </p:txBody>
      </p:sp>
    </p:spTree>
    <p:extLst>
      <p:ext uri="{BB962C8B-B14F-4D97-AF65-F5344CB8AC3E}">
        <p14:creationId xmlns:p14="http://schemas.microsoft.com/office/powerpoint/2010/main" val="171659700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520" y="1844824"/>
            <a:ext cx="8489379" cy="4510633"/>
          </a:xfrm>
          <a:noFill/>
        </p:spPr>
        <p:txBody>
          <a:bodyPr/>
          <a:lstStyle/>
          <a:p>
            <a:pPr eaLnBrk="1" hangingPunct="1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 из самых спорных направлений индийской философской мысли, простое по основе и пониманию</a:t>
            </a:r>
          </a:p>
          <a:p>
            <a:pPr eaLnBrk="1" hangingPunct="1"/>
            <a:r>
              <a:rPr lang="ru-RU" sz="2400" b="1" dirty="0">
                <a:solidFill>
                  <a:schemeClr val="bg1"/>
                </a:solidFill>
              </a:rPr>
              <a:t> Основа мира четыре элемента: земля, вода, огонь и воздух</a:t>
            </a:r>
          </a:p>
          <a:p>
            <a:pPr eaLnBrk="1" hangingPunct="1"/>
            <a:r>
              <a:rPr lang="ru-RU" sz="2400" b="1" dirty="0">
                <a:solidFill>
                  <a:schemeClr val="bg1"/>
                </a:solidFill>
              </a:rPr>
              <a:t>Цель человеческого существования — достижение наслаждения.</a:t>
            </a:r>
          </a:p>
          <a:p>
            <a:pPr eaLnBrk="1" hangingPunct="1"/>
            <a:r>
              <a:rPr lang="ru-RU" sz="2400" b="1" dirty="0">
                <a:solidFill>
                  <a:schemeClr val="bg1"/>
                </a:solidFill>
              </a:rPr>
              <a:t>Источник познания –чувственное восприятие</a:t>
            </a:r>
          </a:p>
          <a:p>
            <a:pPr eaLnBrk="1" hangingPunct="1"/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1443038" y="539750"/>
            <a:ext cx="6400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br>
              <a:rPr lang="ru-RU" sz="2000" b="1">
                <a:solidFill>
                  <a:schemeClr val="bg1"/>
                </a:solidFill>
              </a:rPr>
            </a:br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31748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8568952" cy="1350094"/>
          </a:xfrm>
        </p:spPr>
        <p:txBody>
          <a:bodyPr/>
          <a:lstStyle/>
          <a:p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Локаята (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чарвака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санскр.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चार्वाक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— материалистическое учение Древней Индии</a:t>
            </a:r>
          </a:p>
        </p:txBody>
      </p:sp>
    </p:spTree>
    <p:extLst>
      <p:ext uri="{BB962C8B-B14F-4D97-AF65-F5344CB8AC3E}">
        <p14:creationId xmlns:p14="http://schemas.microsoft.com/office/powerpoint/2010/main" val="373527215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2744" y="3068637"/>
            <a:ext cx="8561387" cy="2638425"/>
          </a:xfrm>
          <a:noFill/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chemeClr val="bg1"/>
                </a:solidFill>
              </a:rPr>
              <a:t>     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школы: даосизм, конфуцианство </a:t>
            </a:r>
          </a:p>
          <a:p>
            <a:pPr eaLnBrk="1" hangingPunct="1"/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ru-RU" sz="4000" b="1" dirty="0">
              <a:solidFill>
                <a:schemeClr val="bg1"/>
              </a:solidFill>
            </a:endParaRPr>
          </a:p>
          <a:p>
            <a:pPr eaLnBrk="1" hangingPunct="1"/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1443038" y="539750"/>
            <a:ext cx="6400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br>
              <a:rPr lang="ru-RU" sz="2000" b="1">
                <a:solidFill>
                  <a:schemeClr val="bg1"/>
                </a:solidFill>
              </a:rPr>
            </a:br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31748" name="Заголовок 1"/>
          <p:cNvSpPr>
            <a:spLocks noGrp="1"/>
          </p:cNvSpPr>
          <p:nvPr>
            <p:ph type="ctrTitle"/>
          </p:nvPr>
        </p:nvSpPr>
        <p:spPr>
          <a:xfrm>
            <a:off x="1485900" y="1124744"/>
            <a:ext cx="6172200" cy="1143000"/>
          </a:xfrm>
        </p:spPr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Древний Китай</a:t>
            </a:r>
          </a:p>
        </p:txBody>
      </p:sp>
      <p:pic>
        <p:nvPicPr>
          <p:cNvPr id="3074" name="Picture 2" descr="C:\Users\Вадим\Desktop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553" y="980728"/>
            <a:ext cx="1704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9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260648"/>
            <a:ext cx="6400800" cy="487363"/>
          </a:xfrm>
        </p:spPr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 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583107" name="Picture 3" descr="nb_pinacoteca_raphael_the_school_of_athens"/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1" y="836712"/>
            <a:ext cx="7437169" cy="5544616"/>
          </a:xfrm>
          <a:noFill/>
          <a:ln w="38100" cmpd="dbl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83109" name="AutoShape 5"/>
          <p:cNvSpPr>
            <a:spLocks noChangeAspect="1" noChangeArrowheads="1"/>
          </p:cNvSpPr>
          <p:nvPr/>
        </p:nvSpPr>
        <p:spPr bwMode="auto">
          <a:xfrm>
            <a:off x="1716281" y="5050840"/>
            <a:ext cx="752238" cy="372491"/>
          </a:xfrm>
          <a:prstGeom prst="rightArrow">
            <a:avLst>
              <a:gd name="adj1" fmla="val 50000"/>
              <a:gd name="adj2" fmla="val 504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100" b="1" dirty="0">
                <a:solidFill>
                  <a:srgbClr val="0000FF"/>
                </a:solidFill>
              </a:rPr>
              <a:t>Пифагор</a:t>
            </a:r>
          </a:p>
        </p:txBody>
      </p:sp>
      <p:sp>
        <p:nvSpPr>
          <p:cNvPr id="1583110" name="AutoShape 6"/>
          <p:cNvSpPr>
            <a:spLocks noChangeAspect="1" noChangeArrowheads="1"/>
          </p:cNvSpPr>
          <p:nvPr/>
        </p:nvSpPr>
        <p:spPr bwMode="auto">
          <a:xfrm rot="10800000">
            <a:off x="4211960" y="5160963"/>
            <a:ext cx="792858" cy="444276"/>
          </a:xfrm>
          <a:prstGeom prst="rightArrow">
            <a:avLst>
              <a:gd name="adj1" fmla="val 50000"/>
              <a:gd name="adj2" fmla="val 504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r>
              <a:rPr lang="ru-RU" sz="1100" b="1" dirty="0">
                <a:solidFill>
                  <a:srgbClr val="0000FF"/>
                </a:solidFill>
              </a:rPr>
              <a:t>Гераклит</a:t>
            </a:r>
          </a:p>
        </p:txBody>
      </p:sp>
      <p:sp>
        <p:nvSpPr>
          <p:cNvPr id="1583111" name="AutoShape 7"/>
          <p:cNvSpPr>
            <a:spLocks noChangeAspect="1" noChangeArrowheads="1"/>
          </p:cNvSpPr>
          <p:nvPr/>
        </p:nvSpPr>
        <p:spPr bwMode="auto">
          <a:xfrm>
            <a:off x="2302627" y="4407343"/>
            <a:ext cx="881902" cy="400922"/>
          </a:xfrm>
          <a:prstGeom prst="rightArrow">
            <a:avLst>
              <a:gd name="adj1" fmla="val 50000"/>
              <a:gd name="adj2" fmla="val 504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100" b="1" dirty="0" err="1">
                <a:solidFill>
                  <a:srgbClr val="0000FF"/>
                </a:solidFill>
              </a:rPr>
              <a:t>Парменид</a:t>
            </a:r>
            <a:endParaRPr lang="ru-RU" sz="1100" b="1" dirty="0">
              <a:solidFill>
                <a:srgbClr val="0000FF"/>
              </a:solidFill>
            </a:endParaRPr>
          </a:p>
        </p:txBody>
      </p:sp>
      <p:sp>
        <p:nvSpPr>
          <p:cNvPr id="1583112" name="AutoShape 8"/>
          <p:cNvSpPr>
            <a:spLocks noChangeAspect="1" noChangeArrowheads="1"/>
          </p:cNvSpPr>
          <p:nvPr/>
        </p:nvSpPr>
        <p:spPr bwMode="auto">
          <a:xfrm>
            <a:off x="2699792" y="3817573"/>
            <a:ext cx="671870" cy="332695"/>
          </a:xfrm>
          <a:prstGeom prst="rightArrow">
            <a:avLst>
              <a:gd name="adj1" fmla="val 50000"/>
              <a:gd name="adj2" fmla="val 504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100" b="1" dirty="0">
                <a:solidFill>
                  <a:srgbClr val="0000FF"/>
                </a:solidFill>
              </a:rPr>
              <a:t>Сократ</a:t>
            </a:r>
          </a:p>
        </p:txBody>
      </p:sp>
      <p:sp>
        <p:nvSpPr>
          <p:cNvPr id="1583113" name="AutoShape 9"/>
          <p:cNvSpPr>
            <a:spLocks noChangeAspect="1" noChangeArrowheads="1"/>
          </p:cNvSpPr>
          <p:nvPr/>
        </p:nvSpPr>
        <p:spPr bwMode="auto">
          <a:xfrm>
            <a:off x="3635896" y="3814515"/>
            <a:ext cx="678135" cy="432048"/>
          </a:xfrm>
          <a:prstGeom prst="rightArrow">
            <a:avLst>
              <a:gd name="adj1" fmla="val 50000"/>
              <a:gd name="adj2" fmla="val 504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100" b="1" dirty="0">
                <a:solidFill>
                  <a:srgbClr val="0000FF"/>
                </a:solidFill>
              </a:rPr>
              <a:t>Платон</a:t>
            </a:r>
          </a:p>
        </p:txBody>
      </p:sp>
      <p:sp>
        <p:nvSpPr>
          <p:cNvPr id="1583114" name="AutoShape 10"/>
          <p:cNvSpPr>
            <a:spLocks noChangeArrowheads="1"/>
          </p:cNvSpPr>
          <p:nvPr/>
        </p:nvSpPr>
        <p:spPr bwMode="auto">
          <a:xfrm rot="10800000">
            <a:off x="4779894" y="3814515"/>
            <a:ext cx="941524" cy="461974"/>
          </a:xfrm>
          <a:prstGeom prst="rightArrow">
            <a:avLst>
              <a:gd name="adj1" fmla="val 50000"/>
              <a:gd name="adj2" fmla="val 5779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r>
              <a:rPr lang="ru-RU" sz="1100" b="1" dirty="0">
                <a:solidFill>
                  <a:srgbClr val="0000FF"/>
                </a:solidFill>
              </a:rPr>
              <a:t>Аристотель</a:t>
            </a:r>
          </a:p>
        </p:txBody>
      </p:sp>
      <p:sp>
        <p:nvSpPr>
          <p:cNvPr id="1583116" name="AutoShape 12"/>
          <p:cNvSpPr>
            <a:spLocks noChangeAspect="1" noChangeArrowheads="1"/>
          </p:cNvSpPr>
          <p:nvPr/>
        </p:nvSpPr>
        <p:spPr bwMode="auto">
          <a:xfrm rot="10800000">
            <a:off x="5250655" y="4725987"/>
            <a:ext cx="717619" cy="434975"/>
          </a:xfrm>
          <a:prstGeom prst="rightArrow">
            <a:avLst>
              <a:gd name="adj1" fmla="val 50000"/>
              <a:gd name="adj2" fmla="val 504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r>
              <a:rPr lang="ru-RU" sz="1100" b="1" dirty="0">
                <a:solidFill>
                  <a:srgbClr val="0000FF"/>
                </a:solidFill>
              </a:rPr>
              <a:t>Диоген</a:t>
            </a:r>
          </a:p>
        </p:txBody>
      </p:sp>
      <p:sp>
        <p:nvSpPr>
          <p:cNvPr id="1583117" name="AutoShape 13"/>
          <p:cNvSpPr>
            <a:spLocks noChangeAspect="1" noChangeArrowheads="1"/>
          </p:cNvSpPr>
          <p:nvPr/>
        </p:nvSpPr>
        <p:spPr bwMode="auto">
          <a:xfrm rot="1337171">
            <a:off x="1327694" y="4259128"/>
            <a:ext cx="636149" cy="315006"/>
          </a:xfrm>
          <a:prstGeom prst="rightArrow">
            <a:avLst>
              <a:gd name="adj1" fmla="val 50000"/>
              <a:gd name="adj2" fmla="val 504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100" b="1" dirty="0">
                <a:solidFill>
                  <a:srgbClr val="0000FF"/>
                </a:solidFill>
              </a:rPr>
              <a:t>Эпикур</a:t>
            </a:r>
          </a:p>
        </p:txBody>
      </p:sp>
      <p:sp>
        <p:nvSpPr>
          <p:cNvPr id="1583120" name="AutoShape 16"/>
          <p:cNvSpPr>
            <a:spLocks noChangeAspect="1" noChangeArrowheads="1"/>
          </p:cNvSpPr>
          <p:nvPr/>
        </p:nvSpPr>
        <p:spPr bwMode="auto">
          <a:xfrm>
            <a:off x="1579493" y="4639132"/>
            <a:ext cx="889026" cy="353277"/>
          </a:xfrm>
          <a:prstGeom prst="rightArrow">
            <a:avLst>
              <a:gd name="adj1" fmla="val 50000"/>
              <a:gd name="adj2" fmla="val 504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100" b="1" dirty="0">
                <a:solidFill>
                  <a:srgbClr val="0000FF"/>
                </a:solidFill>
              </a:rPr>
              <a:t>Ибн Рушд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 bwMode="gray">
          <a:xfrm>
            <a:off x="1579493" y="286165"/>
            <a:ext cx="6400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dirty="0">
                <a:solidFill>
                  <a:schemeClr val="bg1"/>
                </a:solidFill>
              </a:rPr>
              <a:t>Рафаэль – «Афинская школа»</a:t>
            </a:r>
          </a:p>
        </p:txBody>
      </p:sp>
    </p:spTree>
    <p:custDataLst>
      <p:tags r:id="rId1"/>
    </p:custDataLst>
  </p:cSld>
  <p:clrMapOvr>
    <a:masterClrMapping/>
  </p:clrMapOvr>
  <p:transition spd="slow" advTm="162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83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83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831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8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83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83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83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83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83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83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83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83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83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83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83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83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83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83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83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83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83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83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3109" grpId="0" animBg="1"/>
      <p:bldP spid="1583110" grpId="0" animBg="1"/>
      <p:bldP spid="1583111" grpId="0" animBg="1"/>
      <p:bldP spid="1583112" grpId="0" animBg="1"/>
      <p:bldP spid="1583113" grpId="0" animBg="1"/>
      <p:bldP spid="1583114" grpId="0" animBg="1"/>
      <p:bldP spid="1583116" grpId="0" animBg="1"/>
      <p:bldP spid="1583117" grpId="0" animBg="1"/>
      <p:bldP spid="15831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xfrm>
            <a:off x="1547664" y="548680"/>
            <a:ext cx="6400800" cy="487363"/>
          </a:xfrm>
        </p:spPr>
        <p:txBody>
          <a:bodyPr/>
          <a:lstStyle/>
          <a:p>
            <a:pPr algn="ctr" eaLnBrk="1" hangingPunct="1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Даосизм: ДАО, Дэ, Инь и ЯН  </a:t>
            </a:r>
            <a:b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51515" y="1582339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/>
                <a:ea typeface="Times New Roman"/>
              </a:rPr>
              <a:t>    </a:t>
            </a:r>
            <a:endParaRPr lang="ru-RU" sz="2000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339" y="1982449"/>
            <a:ext cx="2798717" cy="28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533670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Ян и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инь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символизируют  взаимодействие противоположностей.</a:t>
            </a:r>
          </a:p>
        </p:txBody>
      </p:sp>
      <p:pic>
        <p:nvPicPr>
          <p:cNvPr id="3" name="Picture 2" descr="G:\D\Папа\Плакаты\Символы\im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840" y="1196752"/>
            <a:ext cx="3943350" cy="471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20688"/>
            <a:ext cx="8503096" cy="476275"/>
          </a:xfrm>
        </p:spPr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"Книги о </a:t>
            </a:r>
            <a:r>
              <a:rPr lang="ru-RU" dirty="0" err="1">
                <a:solidFill>
                  <a:schemeClr val="bg1"/>
                </a:solidFill>
              </a:rPr>
              <a:t>дао</a:t>
            </a:r>
            <a:r>
              <a:rPr lang="ru-RU" dirty="0">
                <a:solidFill>
                  <a:schemeClr val="bg1"/>
                </a:solidFill>
              </a:rPr>
              <a:t>- пути и благой силе-дэ".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377731" name="Text Box 3"/>
          <p:cNvSpPr txBox="1">
            <a:spLocks noChangeArrowheads="1"/>
          </p:cNvSpPr>
          <p:nvPr/>
        </p:nvSpPr>
        <p:spPr bwMode="auto">
          <a:xfrm>
            <a:off x="683568" y="1412776"/>
            <a:ext cx="7920880" cy="4824536"/>
          </a:xfrm>
          <a:prstGeom prst="rect">
            <a:avLst/>
          </a:prstGeom>
          <a:noFill/>
          <a:ln w="38100" cmpd="dbl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"Дао" - «Глубочайшие врата рождения, корень 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Неба и Земли» </a:t>
            </a:r>
          </a:p>
          <a:p>
            <a:pPr eaLnBrk="1" hangingPunct="1"/>
            <a:endParaRPr lang="ru-RU" sz="2000" b="1" dirty="0">
              <a:solidFill>
                <a:schemeClr val="bg1"/>
              </a:solidFill>
            </a:endParaRP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Дао не познаваемое, но совершенное</a:t>
            </a:r>
          </a:p>
          <a:p>
            <a:pPr eaLnBrk="1" hangingPunct="1"/>
            <a:endParaRPr lang="ru-RU" sz="2000" b="1" dirty="0">
              <a:solidFill>
                <a:schemeClr val="bg1"/>
              </a:solidFill>
            </a:endParaRPr>
          </a:p>
          <a:p>
            <a:pPr eaLnBrk="1" hangingPunct="1"/>
            <a:endParaRPr lang="ru-RU" sz="2000" b="1" dirty="0">
              <a:solidFill>
                <a:schemeClr val="bg1"/>
              </a:solidFill>
            </a:endParaRP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«Человек зависит от земли, земля от неба (космоса), 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небо - от </a:t>
            </a:r>
            <a:r>
              <a:rPr lang="ru-RU" sz="2000" b="1" dirty="0" err="1">
                <a:solidFill>
                  <a:schemeClr val="bg1"/>
                </a:solidFill>
              </a:rPr>
              <a:t>дао</a:t>
            </a:r>
            <a:r>
              <a:rPr lang="ru-RU" sz="2000" b="1" dirty="0">
                <a:solidFill>
                  <a:schemeClr val="bg1"/>
                </a:solidFill>
              </a:rPr>
              <a:t>, а </a:t>
            </a:r>
            <a:r>
              <a:rPr lang="ru-RU" sz="2000" b="1" dirty="0" err="1">
                <a:solidFill>
                  <a:schemeClr val="bg1"/>
                </a:solidFill>
              </a:rPr>
              <a:t>дао</a:t>
            </a:r>
            <a:r>
              <a:rPr lang="ru-RU" sz="2000" b="1" dirty="0">
                <a:solidFill>
                  <a:schemeClr val="bg1"/>
                </a:solidFill>
              </a:rPr>
              <a:t>- от себя самого»</a:t>
            </a:r>
          </a:p>
          <a:p>
            <a:pPr eaLnBrk="1" hangingPunct="1"/>
            <a:endParaRPr lang="ru-RU" sz="2000" b="1" dirty="0">
              <a:solidFill>
                <a:schemeClr val="bg1"/>
              </a:solidFill>
            </a:endParaRPr>
          </a:p>
          <a:p>
            <a:pPr eaLnBrk="1" hangingPunct="1"/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«Дэ»- благодать, энергия под влиянием которой </a:t>
            </a:r>
          </a:p>
          <a:p>
            <a:pPr eaLnBrk="1" hangingPunct="1"/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первоначало Дао преобразовалось в окружающий мир. </a:t>
            </a:r>
          </a:p>
          <a:p>
            <a:pPr algn="ctr" eaLnBrk="1" hangingPunct="1"/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7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77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77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773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620688"/>
            <a:ext cx="8064896" cy="487363"/>
          </a:xfrm>
        </p:spPr>
        <p:txBody>
          <a:bodyPr/>
          <a:lstStyle/>
          <a:p>
            <a:pPr eaLnBrk="1" hangingPunct="1"/>
            <a:r>
              <a:rPr lang="ru-RU" sz="2800" i="1" dirty="0">
                <a:solidFill>
                  <a:schemeClr val="bg1"/>
                </a:solidFill>
              </a:rPr>
              <a:t>Концепция благородного  человека Конфуция. «Золотое правило морали»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683945"/>
            <a:ext cx="734481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  <a:tabLst>
                <a:tab pos="357188" algn="l"/>
              </a:tabLst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Главное качество благородного человека — человеколюбие (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жэнь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 «Благородный муж ко всему подходит в соответствии с долгом; совершает поступки, основываясь на ритуале, в словах скромен, в поступках правдив. Именно таков благородный муж». «Благородный человек предъявляет требования к себе, низкий к людям».</a:t>
            </a:r>
          </a:p>
          <a:p>
            <a:pPr marL="285750" indent="-285750">
              <a:buFont typeface="Arial" pitchFamily="34" charset="0"/>
              <a:buChar char="•"/>
              <a:tabLst>
                <a:tab pos="357188" algn="l"/>
              </a:tabLst>
            </a:pP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itchFamily="34" charset="0"/>
              <a:buChar char="•"/>
              <a:tabLst>
                <a:tab pos="357188" algn="l"/>
              </a:tabLst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«Не делай другим того, чего не  желаешь себе»-  Золотое правило морали, суть учения Конфуция </a:t>
            </a:r>
          </a:p>
          <a:p>
            <a:pPr>
              <a:tabLst>
                <a:tab pos="357188" algn="l"/>
              </a:tabLst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04664"/>
            <a:ext cx="8136904" cy="703387"/>
          </a:xfrm>
        </p:spPr>
        <p:txBody>
          <a:bodyPr/>
          <a:lstStyle/>
          <a:p>
            <a:pPr algn="ctr" eaLnBrk="1" hangingPunct="1"/>
            <a:r>
              <a:rPr lang="ru-RU" sz="2800" dirty="0">
                <a:solidFill>
                  <a:schemeClr val="bg1"/>
                </a:solidFill>
                <a:latin typeface="Times New Roman"/>
                <a:ea typeface="Times New Roman"/>
              </a:rPr>
              <a:t>Основные идеи </a:t>
            </a:r>
            <a:r>
              <a:rPr lang="ru-RU" sz="2800" dirty="0" err="1">
                <a:solidFill>
                  <a:schemeClr val="bg1"/>
                </a:solidFill>
                <a:latin typeface="Times New Roman"/>
                <a:ea typeface="Times New Roman"/>
              </a:rPr>
              <a:t>легизма</a:t>
            </a:r>
            <a:r>
              <a:rPr lang="ru-RU" sz="2800" dirty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br>
              <a:rPr lang="ru-RU" sz="28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endParaRPr lang="ru-RU" sz="2800" i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683945"/>
            <a:ext cx="73448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  <a:tabLst>
                <a:tab pos="357188" algn="l"/>
              </a:tabLst>
            </a:pP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tabLst>
                <a:tab pos="357188" algn="l"/>
              </a:tabLst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484784"/>
            <a:ext cx="8064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spcAft>
                <a:spcPts val="0"/>
              </a:spcAft>
            </a:pPr>
            <a:endParaRPr lang="ru-RU" sz="2400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bg1"/>
                </a:solidFill>
                <a:latin typeface="Times New Roman"/>
                <a:ea typeface="Times New Roman"/>
              </a:rPr>
              <a:t>человеком движет эгоизм;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bg1"/>
                </a:solidFill>
                <a:latin typeface="Times New Roman"/>
                <a:ea typeface="Times New Roman"/>
              </a:rPr>
              <a:t>человеколюбие причина всех проступков;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bg1"/>
                </a:solidFill>
                <a:latin typeface="Times New Roman"/>
                <a:ea typeface="Times New Roman"/>
              </a:rPr>
              <a:t>вместо убеждений необходимо применять систему принуждений;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bg1"/>
                </a:solidFill>
                <a:latin typeface="Times New Roman"/>
                <a:ea typeface="Times New Roman"/>
              </a:rPr>
              <a:t>интересы индивидов и социальных групп взаимно противоположны, чтобы избежать вражды необходимо государственное вмешательство в общественные отношения;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937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Античная философия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Античная философия – это философия Древней Греции и Древнего Рима</a:t>
            </a:r>
          </a:p>
          <a:p>
            <a:r>
              <a:rPr lang="ru-RU" b="1" dirty="0">
                <a:solidFill>
                  <a:schemeClr val="bg1"/>
                </a:solidFill>
              </a:rPr>
              <a:t>Основной принцип </a:t>
            </a:r>
            <a:r>
              <a:rPr lang="ru-RU" b="1" dirty="0" err="1">
                <a:solidFill>
                  <a:schemeClr val="bg1"/>
                </a:solidFill>
              </a:rPr>
              <a:t>Космоцентризм</a:t>
            </a:r>
            <a:endParaRPr lang="ru-RU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Picture 2" descr="G:\D\Папа\Плакаты\posterlux-fotokollaj_znaki_zodiaka-zodiak_bleznec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12976"/>
            <a:ext cx="5076000" cy="33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6320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720" y="548680"/>
            <a:ext cx="6400800" cy="487363"/>
          </a:xfrm>
        </p:spPr>
        <p:txBody>
          <a:bodyPr/>
          <a:lstStyle/>
          <a:p>
            <a:pPr algn="ctr" eaLnBrk="1" hangingPunct="1"/>
            <a:r>
              <a:rPr lang="ru-RU" dirty="0">
                <a:solidFill>
                  <a:schemeClr val="bg1"/>
                </a:solidFill>
              </a:rPr>
              <a:t>Милетская школа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Идея  первоначала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 err="1">
                <a:solidFill>
                  <a:schemeClr val="bg1"/>
                </a:solidFill>
              </a:rPr>
              <a:t>Милет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000" i="1" dirty="0">
                <a:solidFill>
                  <a:schemeClr val="bg1"/>
                </a:solidFill>
              </a:rPr>
              <a:t>(современная Турция)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56792"/>
            <a:ext cx="5721424" cy="3962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Милетская школа</a:t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Проблема первоначала </a:t>
            </a:r>
          </a:p>
        </p:txBody>
      </p:sp>
      <p:sp>
        <p:nvSpPr>
          <p:cNvPr id="2340870" name="Text Box 6"/>
          <p:cNvSpPr txBox="1">
            <a:spLocks noChangeArrowheads="1"/>
          </p:cNvSpPr>
          <p:nvPr/>
        </p:nvSpPr>
        <p:spPr bwMode="auto">
          <a:xfrm>
            <a:off x="692208" y="4365104"/>
            <a:ext cx="2270173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vi-V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Фале́с 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6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-5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62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 eaLnBrk="1" hangingPunct="1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Основатель </a:t>
            </a:r>
          </a:p>
          <a:p>
            <a:pPr algn="ctr" eaLnBrk="1" hangingPunct="1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Милетской школы</a:t>
            </a:r>
          </a:p>
        </p:txBody>
      </p:sp>
      <p:sp>
        <p:nvSpPr>
          <p:cNvPr id="2340871" name="Text Box 7"/>
          <p:cNvSpPr txBox="1">
            <a:spLocks noChangeArrowheads="1"/>
          </p:cNvSpPr>
          <p:nvPr/>
        </p:nvSpPr>
        <p:spPr bwMode="auto">
          <a:xfrm>
            <a:off x="5148064" y="3455348"/>
            <a:ext cx="2657210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Ученики Фалеса:</a:t>
            </a:r>
          </a:p>
          <a:p>
            <a:pPr algn="ctr"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Анаксимандр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610 -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540)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Анаксимен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588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525)</a:t>
            </a:r>
          </a:p>
          <a:p>
            <a:pPr algn="ctr" eaLnBrk="1" hangingPunct="1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800" name="Объект 2"/>
          <p:cNvSpPr>
            <a:spLocks noGrp="1"/>
          </p:cNvSpPr>
          <p:nvPr>
            <p:ph sz="half" idx="2"/>
          </p:nvPr>
        </p:nvSpPr>
        <p:spPr>
          <a:xfrm>
            <a:off x="4705350" y="1611313"/>
            <a:ext cx="4019550" cy="1601663"/>
          </a:xfrm>
        </p:spPr>
        <p:txBody>
          <a:bodyPr/>
          <a:lstStyle/>
          <a:p>
            <a:pPr marL="0" indent="0">
              <a:buNone/>
            </a:pPr>
            <a:br>
              <a:rPr lang="ru-RU" b="1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26014"/>
            <a:ext cx="1762800" cy="23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057765"/>
            <a:ext cx="1809750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398976"/>
            <a:ext cx="180498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0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40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40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0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40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40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0870" grpId="0"/>
      <p:bldP spid="234087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944563" y="620713"/>
            <a:ext cx="6400800" cy="487362"/>
          </a:xfrm>
        </p:spPr>
        <p:txBody>
          <a:bodyPr/>
          <a:lstStyle/>
          <a:p>
            <a:pPr algn="ctr" eaLnBrk="1" hangingPunct="1">
              <a:defRPr/>
            </a:pPr>
            <a:b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b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Первый список мудрецов приведён в диалоге Платона «Протагор» (IV в. до н. э.):</a:t>
            </a:r>
            <a:b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Фалес Милетский</a:t>
            </a:r>
            <a:b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Питтак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Митиленский</a:t>
            </a:r>
            <a:b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Биас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Биант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Приенский</a:t>
            </a:r>
            <a:b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Солон из Афин</a:t>
            </a:r>
            <a:b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Клеобул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Линдийский</a:t>
            </a:r>
            <a:b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Мисон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Хенейский</a:t>
            </a:r>
            <a:b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Хилон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из Спарты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340768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solidFill>
                <a:schemeClr val="bg1"/>
              </a:solidFill>
            </a:endParaRPr>
          </a:p>
          <a:p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6237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dirty="0">
                <a:solidFill>
                  <a:schemeClr val="bg1"/>
                </a:solidFill>
              </a:rPr>
              <a:t> </a:t>
            </a:r>
            <a:endParaRPr lang="ru-RU" sz="2800" i="1" dirty="0">
              <a:solidFill>
                <a:schemeClr val="bg1"/>
              </a:solidFill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20688"/>
            <a:ext cx="180498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867" y="620688"/>
            <a:ext cx="1428750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2190311"/>
            <a:ext cx="80645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Фалес утверждал воду первоначалом всего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996952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По Фалесу, Земля плавает в пресноводном Океане, словно корабль. </a:t>
            </a:r>
          </a:p>
        </p:txBody>
      </p:sp>
    </p:spTree>
    <p:extLst>
      <p:ext uri="{BB962C8B-B14F-4D97-AF65-F5344CB8AC3E}">
        <p14:creationId xmlns:p14="http://schemas.microsoft.com/office/powerpoint/2010/main" val="402698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01306" y="1628800"/>
            <a:ext cx="619268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chemeClr val="bg1"/>
              </a:solidFill>
            </a:endParaRPr>
          </a:p>
          <a:p>
            <a:pPr algn="just"/>
            <a:r>
              <a:rPr lang="ru-RU" b="1" dirty="0">
                <a:solidFill>
                  <a:schemeClr val="bg1"/>
                </a:solidFill>
              </a:rPr>
              <a:t>      Философ Фалес много путешествовал, растратил все свои деньги и жил небогато, занимаясь исследованиями явлений природы. Он учил, что человеку нужна мудрость, а не деньги. Жители родного </a:t>
            </a:r>
            <a:r>
              <a:rPr lang="ru-RU" b="1" dirty="0" err="1">
                <a:solidFill>
                  <a:schemeClr val="bg1"/>
                </a:solidFill>
              </a:rPr>
              <a:t>Милета</a:t>
            </a:r>
            <a:r>
              <a:rPr lang="ru-RU" b="1" dirty="0">
                <a:solidFill>
                  <a:schemeClr val="bg1"/>
                </a:solidFill>
              </a:rPr>
              <a:t> насмехались над ним.</a:t>
            </a:r>
          </a:p>
          <a:p>
            <a:pPr algn="just"/>
            <a:endParaRPr lang="ru-RU" b="1" dirty="0">
              <a:solidFill>
                <a:schemeClr val="bg1"/>
              </a:solidFill>
            </a:endParaRPr>
          </a:p>
          <a:p>
            <a:pPr algn="just"/>
            <a:r>
              <a:rPr lang="ru-RU" b="1" dirty="0">
                <a:solidFill>
                  <a:schemeClr val="bg1"/>
                </a:solidFill>
              </a:rPr>
              <a:t>— Ты поучаешь людей, а сам живешь в бедности,— говорили ему.</a:t>
            </a:r>
          </a:p>
          <a:p>
            <a:pPr algn="just"/>
            <a:endParaRPr lang="ru-RU" b="1" dirty="0">
              <a:solidFill>
                <a:schemeClr val="bg1"/>
              </a:solidFill>
            </a:endParaRPr>
          </a:p>
          <a:p>
            <a:pPr algn="just"/>
            <a:r>
              <a:rPr lang="ru-RU" b="1" dirty="0">
                <a:solidFill>
                  <a:schemeClr val="bg1"/>
                </a:solidFill>
              </a:rPr>
              <a:t>      Тогда Фалес занял в долг денег и скупил все маслобойни в городе. По его прогнозу должен был быть необычайно большой урожай маслин. Прогноз оправдался, и Фалес за одну осень заработал целое состояние. </a:t>
            </a:r>
          </a:p>
          <a:p>
            <a:r>
              <a:rPr lang="ru-RU" b="1" dirty="0">
                <a:solidFill>
                  <a:schemeClr val="bg1"/>
                </a:solidFill>
              </a:rPr>
              <a:t>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5486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Легенды о Фалесе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00" y="251328"/>
            <a:ext cx="2664000" cy="1777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4540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1443038" y="539750"/>
            <a:ext cx="6400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endParaRPr lang="ru-RU" sz="2000" b="1">
              <a:solidFill>
                <a:schemeClr val="bg1"/>
              </a:solidFill>
            </a:endParaRPr>
          </a:p>
        </p:txBody>
      </p:sp>
      <p:pic>
        <p:nvPicPr>
          <p:cNvPr id="21507" name="Picture 7" descr="G:\D\Папа\К изданию\Электронное учебное пособие по философии\Символы философии и мудрости\Радуг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33375"/>
            <a:ext cx="3168650" cy="431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Заголовок 1"/>
          <p:cNvSpPr>
            <a:spLocks noGrp="1"/>
          </p:cNvSpPr>
          <p:nvPr>
            <p:ph type="ctrTitle"/>
          </p:nvPr>
        </p:nvSpPr>
        <p:spPr>
          <a:xfrm>
            <a:off x="1258888" y="5022850"/>
            <a:ext cx="6172200" cy="1143000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Ирида (радуга) – </a:t>
            </a:r>
            <a:b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один из символов философии</a:t>
            </a:r>
          </a:p>
        </p:txBody>
      </p:sp>
    </p:spTree>
    <p:custDataLst>
      <p:tags r:id="rId1"/>
    </p:custDataLst>
  </p:cSld>
  <p:clrMapOvr>
    <a:masterClrMapping/>
  </p:clrMapOvr>
  <p:transition spd="slow" advTm="22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1683945"/>
            <a:ext cx="73448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  <a:tabLst>
                <a:tab pos="357188" algn="l"/>
              </a:tabLst>
            </a:pP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tabLst>
                <a:tab pos="357188" algn="l"/>
              </a:tabLst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Легенды о Фалесе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4437112"/>
            <a:ext cx="77768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« Рассказывают, что Фалес, наблюдая звёзды и глядя наверх, упал в колодец, а какая-то </a:t>
            </a:r>
            <a:r>
              <a:rPr lang="ru-RU" sz="2400" dirty="0" err="1">
                <a:solidFill>
                  <a:schemeClr val="bg1"/>
                </a:solidFill>
              </a:rPr>
              <a:t>фракиянка</a:t>
            </a:r>
            <a:r>
              <a:rPr lang="ru-RU" sz="2400" dirty="0">
                <a:solidFill>
                  <a:schemeClr val="bg1"/>
                </a:solidFill>
              </a:rPr>
              <a:t> — хорошенькая и остроумная служанка — подняла его на смех: он, мол, желает знать то, что на небе, а того, что перед ним и под ногами, не замечает»</a:t>
            </a:r>
            <a:endParaRPr lang="ru-RU" sz="2400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83945"/>
            <a:ext cx="3420000" cy="252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387" y="1561437"/>
            <a:ext cx="3780000" cy="268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40282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1683945"/>
            <a:ext cx="73448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  <a:tabLst>
                <a:tab pos="357188" algn="l"/>
              </a:tabLst>
            </a:pP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tabLst>
                <a:tab pos="357188" algn="l"/>
              </a:tabLst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Легенды о Фалесе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5013176"/>
            <a:ext cx="7740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Фалес впервые предсказал полное солнечное затмение, наблюдавшееся 28 мая 585 г. до н. э. в Малой Азии.</a:t>
            </a:r>
          </a:p>
        </p:txBody>
      </p:sp>
      <p:pic>
        <p:nvPicPr>
          <p:cNvPr id="2050" name="Picture 2" descr="G:\D\Папа\Плакаты\Символы\57015966_1269692793_0a07d325ab17416a7964b4364648d85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51" y="1196752"/>
            <a:ext cx="5126014" cy="34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89394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32656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solidFill>
                <a:schemeClr val="bg1"/>
              </a:solidFill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Афоризмы Фалеса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916832"/>
            <a:ext cx="75608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0" indent="127000" algn="ctr">
              <a:spcBef>
                <a:spcPts val="0"/>
              </a:spcBef>
              <a:spcAft>
                <a:spcPts val="0"/>
              </a:spcAft>
            </a:pPr>
            <a:endParaRPr lang="ru-RU" b="1" dirty="0">
              <a:solidFill>
                <a:schemeClr val="bg1"/>
              </a:solidFill>
            </a:endParaRPr>
          </a:p>
          <a:p>
            <a:pPr marL="63500" indent="127000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</a:rPr>
              <a:t>Что легко? - Давать советы другим. </a:t>
            </a:r>
          </a:p>
          <a:p>
            <a:pPr marL="63500" indent="127000" algn="ctr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</a:rPr>
              <a:t>***</a:t>
            </a:r>
          </a:p>
          <a:p>
            <a:pPr marL="63500" indent="127000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</a:rPr>
              <a:t>Соблюдай меру. (начертано у входа в храм Аполлона в Дельфах) </a:t>
            </a:r>
          </a:p>
          <a:p>
            <a:pPr marL="63500" indent="127000" algn="ctr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</a:rPr>
              <a:t>***</a:t>
            </a:r>
          </a:p>
          <a:p>
            <a:pPr marL="63500" indent="127000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</a:rPr>
              <a:t>Мудрее всего - время, ибо оно раскрывает все. </a:t>
            </a:r>
          </a:p>
          <a:p>
            <a:pPr marL="63500" indent="127000" algn="ctr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</a:rPr>
              <a:t>***</a:t>
            </a:r>
          </a:p>
          <a:p>
            <a:pPr marL="63500" indent="127000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</a:rPr>
              <a:t>О друзьях должно помнить не только в их присутствии, но и в их отсутствии</a:t>
            </a:r>
            <a:endParaRPr lang="ru-RU" b="1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52210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Милетская школа</a:t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Проблема первоначала </a:t>
            </a:r>
          </a:p>
        </p:txBody>
      </p:sp>
      <p:sp>
        <p:nvSpPr>
          <p:cNvPr id="33800" name="Объект 2"/>
          <p:cNvSpPr>
            <a:spLocks noGrp="1"/>
          </p:cNvSpPr>
          <p:nvPr>
            <p:ph sz="half" idx="2"/>
          </p:nvPr>
        </p:nvSpPr>
        <p:spPr>
          <a:xfrm>
            <a:off x="4705350" y="1611313"/>
            <a:ext cx="4019550" cy="1601663"/>
          </a:xfrm>
        </p:spPr>
        <p:txBody>
          <a:bodyPr/>
          <a:lstStyle/>
          <a:p>
            <a:pPr marL="0" indent="0">
              <a:buNone/>
            </a:pPr>
            <a:br>
              <a:rPr lang="ru-RU" b="1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0656"/>
            <a:ext cx="1944000" cy="19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645024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Анаксимен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588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525 до н.э.)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4581128"/>
            <a:ext cx="52565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Современники и последующие греческие философы придавали Анаксимену значение большее, чем другим философам милетской школы</a:t>
            </a:r>
          </a:p>
        </p:txBody>
      </p:sp>
    </p:spTree>
    <p:extLst>
      <p:ext uri="{BB962C8B-B14F-4D97-AF65-F5344CB8AC3E}">
        <p14:creationId xmlns:p14="http://schemas.microsoft.com/office/powerpoint/2010/main" val="167545835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09491"/>
            <a:ext cx="8229600" cy="1143000"/>
          </a:xfrm>
        </p:spPr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по Анаксимену воздух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endParaRPr lang="ru-RU" sz="2800" i="1" dirty="0">
              <a:solidFill>
                <a:schemeClr val="bg1"/>
              </a:solidFill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76672"/>
            <a:ext cx="180498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41349"/>
            <a:ext cx="619125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722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Милетская школа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340871" name="Text Box 7"/>
          <p:cNvSpPr txBox="1">
            <a:spLocks noChangeArrowheads="1"/>
          </p:cNvSpPr>
          <p:nvPr/>
        </p:nvSpPr>
        <p:spPr bwMode="auto">
          <a:xfrm>
            <a:off x="179512" y="1268760"/>
            <a:ext cx="6545642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sz="2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Анаксимандр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610 -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540 до н.э.)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 eaLnBrk="1" hangingPunct="1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800" name="Объект 2"/>
          <p:cNvSpPr>
            <a:spLocks noGrp="1"/>
          </p:cNvSpPr>
          <p:nvPr>
            <p:ph sz="half" idx="2"/>
          </p:nvPr>
        </p:nvSpPr>
        <p:spPr>
          <a:xfrm>
            <a:off x="4705350" y="1611313"/>
            <a:ext cx="4019550" cy="1601663"/>
          </a:xfrm>
        </p:spPr>
        <p:txBody>
          <a:bodyPr/>
          <a:lstStyle/>
          <a:p>
            <a:pPr marL="0" indent="0">
              <a:buNone/>
            </a:pPr>
            <a:br>
              <a:rPr lang="ru-RU" b="1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348585"/>
            <a:ext cx="2376000" cy="4432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2780928"/>
            <a:ext cx="4572000" cy="1200329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ru-RU" dirty="0"/>
              <a:t>Первоначала Анаксимандра порождают вещи не непосредственно, а через единство "начал" — противоположностей.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0424" y="4293096"/>
            <a:ext cx="5022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Анаксимандр ввёл термин «закон», применив понятие общественной практики к природе и науке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727612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0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40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0871" grpId="0"/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1443038" y="539750"/>
            <a:ext cx="6400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br>
              <a:rPr lang="ru-RU" sz="2000" b="1">
                <a:solidFill>
                  <a:schemeClr val="bg1"/>
                </a:solidFill>
              </a:rPr>
            </a:br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31748" name="Заголовок 1"/>
          <p:cNvSpPr>
            <a:spLocks noGrp="1"/>
          </p:cNvSpPr>
          <p:nvPr>
            <p:ph type="ctrTitle"/>
          </p:nvPr>
        </p:nvSpPr>
        <p:spPr>
          <a:xfrm>
            <a:off x="323528" y="539750"/>
            <a:ext cx="6244208" cy="3825354"/>
          </a:xfrm>
        </p:spPr>
        <p:txBody>
          <a:bodyPr/>
          <a:lstStyle/>
          <a:p>
            <a:r>
              <a:rPr lang="ru-RU" dirty="0" err="1">
                <a:solidFill>
                  <a:schemeClr val="bg1"/>
                </a:solidFill>
              </a:rPr>
              <a:t>А́пейрон</a:t>
            </a:r>
            <a:r>
              <a:rPr lang="ru-RU" dirty="0">
                <a:solidFill>
                  <a:schemeClr val="bg1"/>
                </a:solidFill>
              </a:rPr>
              <a:t> (греч.)- «бесконечное, беспредельное»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03648" y="476672"/>
            <a:ext cx="6156325" cy="381000"/>
          </a:xfrm>
        </p:spPr>
        <p:txBody>
          <a:bodyPr/>
          <a:lstStyle/>
          <a:p>
            <a:r>
              <a:rPr lang="ru-RU" dirty="0" err="1">
                <a:solidFill>
                  <a:schemeClr val="bg1"/>
                </a:solidFill>
              </a:rPr>
              <a:t>Архе</a:t>
            </a:r>
            <a:r>
              <a:rPr lang="ru-RU" dirty="0">
                <a:solidFill>
                  <a:schemeClr val="bg1"/>
                </a:solidFill>
              </a:rPr>
              <a:t> по Анаксимандру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357301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  <a:r>
              <a:rPr lang="ru-RU" dirty="0" err="1">
                <a:solidFill>
                  <a:schemeClr val="bg1"/>
                </a:solidFill>
              </a:rPr>
              <a:t>бескачественная</a:t>
            </a:r>
            <a:r>
              <a:rPr lang="ru-RU" dirty="0">
                <a:solidFill>
                  <a:schemeClr val="bg1"/>
                </a:solidFill>
              </a:rPr>
              <a:t> материя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416" y="1619996"/>
            <a:ext cx="1909087" cy="183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15110" y="4869160"/>
            <a:ext cx="50394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«Части изменяются, целое же неизменно»</a:t>
            </a:r>
          </a:p>
        </p:txBody>
      </p:sp>
    </p:spTree>
    <p:extLst>
      <p:ext uri="{BB962C8B-B14F-4D97-AF65-F5344CB8AC3E}">
        <p14:creationId xmlns:p14="http://schemas.microsoft.com/office/powerpoint/2010/main" val="25114704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/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76225" y="274638"/>
            <a:ext cx="8589963" cy="1143000"/>
          </a:xfrm>
          <a:noFill/>
        </p:spPr>
        <p:txBody>
          <a:bodyPr/>
          <a:lstStyle/>
          <a:p>
            <a:pPr algn="ctr" eaLnBrk="1" hangingPunct="1"/>
            <a:r>
              <a:rPr lang="ru-RU" dirty="0">
                <a:solidFill>
                  <a:schemeClr val="bg1"/>
                </a:solidFill>
              </a:rPr>
              <a:t>Роль </a:t>
            </a:r>
            <a:r>
              <a:rPr lang="ru-RU" dirty="0" err="1">
                <a:solidFill>
                  <a:schemeClr val="bg1"/>
                </a:solidFill>
              </a:rPr>
              <a:t>апейрона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237443" name="AutoShape 3"/>
          <p:cNvSpPr>
            <a:spLocks noChangeArrowheads="1"/>
          </p:cNvSpPr>
          <p:nvPr/>
        </p:nvSpPr>
        <p:spPr bwMode="auto">
          <a:xfrm rot="10800000">
            <a:off x="0" y="1473114"/>
            <a:ext cx="8966819" cy="4811241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 anchorCtr="1"/>
          <a:lstStyle/>
          <a:p>
            <a:pPr algn="ctr"/>
            <a:r>
              <a:rPr lang="ru-RU" sz="2000" b="1" dirty="0" err="1">
                <a:solidFill>
                  <a:schemeClr val="bg1"/>
                </a:solidFill>
              </a:rPr>
              <a:t>Апейрон</a:t>
            </a:r>
            <a:r>
              <a:rPr lang="ru-RU" sz="2000" b="1" dirty="0">
                <a:solidFill>
                  <a:schemeClr val="bg1"/>
                </a:solidFill>
              </a:rPr>
              <a:t>  окружает, управляет и поддерживает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всё в качестве детерминирующего; все вещи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 производятся им, сосуществуют с ним и в нем.</a:t>
            </a:r>
          </a:p>
        </p:txBody>
      </p:sp>
    </p:spTree>
    <p:extLst>
      <p:ext uri="{BB962C8B-B14F-4D97-AF65-F5344CB8AC3E}">
        <p14:creationId xmlns:p14="http://schemas.microsoft.com/office/powerpoint/2010/main" val="138871008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37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4" grpId="0"/>
      <p:bldP spid="223744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8098" name="AutoShape 2"/>
          <p:cNvSpPr>
            <a:spLocks noChangeArrowheads="1"/>
          </p:cNvSpPr>
          <p:nvPr/>
        </p:nvSpPr>
        <p:spPr bwMode="auto">
          <a:xfrm rot="10800000">
            <a:off x="251520" y="1900359"/>
            <a:ext cx="8533455" cy="4337501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 anchorCtr="1"/>
          <a:lstStyle/>
          <a:p>
            <a:r>
              <a:rPr lang="ru-RU" b="1" dirty="0">
                <a:solidFill>
                  <a:schemeClr val="bg1"/>
                </a:solidFill>
              </a:rPr>
              <a:t>        Гилозоизм</a:t>
            </a:r>
            <a:r>
              <a:rPr lang="ru-RU" dirty="0">
                <a:solidFill>
                  <a:schemeClr val="bg1"/>
                </a:solidFill>
              </a:rPr>
              <a:t> (греч. материя и жизнь) — представление о том, </a:t>
            </a:r>
          </a:p>
          <a:p>
            <a:r>
              <a:rPr lang="ru-RU" dirty="0">
                <a:solidFill>
                  <a:schemeClr val="bg1"/>
                </a:solidFill>
              </a:rPr>
              <a:t>что вся материя является одушевлённой, </a:t>
            </a:r>
          </a:p>
          <a:p>
            <a:r>
              <a:rPr lang="ru-RU" dirty="0">
                <a:solidFill>
                  <a:schemeClr val="bg1"/>
                </a:solidFill>
              </a:rPr>
              <a:t>или сама по себе, или путём участия в функционировании</a:t>
            </a:r>
          </a:p>
          <a:p>
            <a:r>
              <a:rPr lang="ru-RU" dirty="0">
                <a:solidFill>
                  <a:schemeClr val="bg1"/>
                </a:solidFill>
              </a:rPr>
              <a:t> мировой души.</a:t>
            </a:r>
          </a:p>
        </p:txBody>
      </p:sp>
      <p:sp>
        <p:nvSpPr>
          <p:cNvPr id="2308099" name="Text Box 3"/>
          <p:cNvSpPr txBox="1">
            <a:spLocks noChangeArrowheads="1"/>
          </p:cNvSpPr>
          <p:nvPr/>
        </p:nvSpPr>
        <p:spPr bwMode="auto">
          <a:xfrm>
            <a:off x="7518900" y="5037138"/>
            <a:ext cx="1847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28709" name="Rectangle 5"/>
          <p:cNvSpPr>
            <a:spLocks noGrp="1" noChangeArrowheads="1"/>
          </p:cNvSpPr>
          <p:nvPr>
            <p:ph type="title"/>
          </p:nvPr>
        </p:nvSpPr>
        <p:spPr>
          <a:xfrm>
            <a:off x="107504" y="404664"/>
            <a:ext cx="8229923" cy="908950"/>
          </a:xfrm>
          <a:noFill/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Теория гилозоизма </a:t>
            </a:r>
          </a:p>
        </p:txBody>
      </p:sp>
    </p:spTree>
    <p:extLst>
      <p:ext uri="{BB962C8B-B14F-4D97-AF65-F5344CB8AC3E}">
        <p14:creationId xmlns:p14="http://schemas.microsoft.com/office/powerpoint/2010/main" val="25749845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8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08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08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08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08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08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08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08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08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08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08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08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8098" grpId="0" animBg="1"/>
      <p:bldP spid="2308099" grpId="0"/>
      <p:bldP spid="32870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95536" y="332656"/>
            <a:ext cx="7920880" cy="1872208"/>
          </a:xfrm>
          <a:noFill/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3600" b="1" dirty="0">
                <a:solidFill>
                  <a:schemeClr val="bg1"/>
                </a:solidFill>
              </a:rPr>
              <a:t>   Стихийная диалектика</a:t>
            </a:r>
          </a:p>
        </p:txBody>
      </p:sp>
      <p:sp>
        <p:nvSpPr>
          <p:cNvPr id="19460" name="Rectangle 8"/>
          <p:cNvSpPr>
            <a:spLocks noChangeArrowheads="1"/>
          </p:cNvSpPr>
          <p:nvPr/>
        </p:nvSpPr>
        <p:spPr bwMode="auto">
          <a:xfrm>
            <a:off x="1619250" y="130175"/>
            <a:ext cx="6400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000" b="1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4616" y="980729"/>
            <a:ext cx="8101800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     </a:t>
            </a:r>
            <a:r>
              <a:rPr lang="ru-RU" sz="2400" b="1" dirty="0">
                <a:solidFill>
                  <a:schemeClr val="bg1"/>
                </a:solidFill>
              </a:rPr>
              <a:t>Диалектика (как учение о развитии)-  гениальная догадка античной философской  мысли как и идея неделимого атома.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    Обе догадки  были актуальны до ХХ в. И лишь с возникновением физики элементарных частиц и синергетики потеряли своё значение.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endParaRPr lang="ru-RU" sz="2400" b="1" dirty="0">
              <a:solidFill>
                <a:schemeClr val="bg1"/>
              </a:solidFill>
            </a:endParaRPr>
          </a:p>
          <a:p>
            <a:endParaRPr lang="ru-RU" sz="2400" b="1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16" y="3363522"/>
            <a:ext cx="3619500" cy="320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227784"/>
            <a:ext cx="3333750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866601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build="p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225731" name="Rectangle 3"/>
          <p:cNvSpPr>
            <a:spLocks noGrp="1" noChangeArrowheads="1"/>
          </p:cNvSpPr>
          <p:nvPr>
            <p:ph idx="1"/>
          </p:nvPr>
        </p:nvSpPr>
        <p:spPr>
          <a:xfrm>
            <a:off x="3923928" y="4365104"/>
            <a:ext cx="5021865" cy="2024884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endParaRPr lang="ru-RU" sz="2400" b="1" dirty="0">
              <a:solidFill>
                <a:schemeClr val="bg1"/>
              </a:solidFill>
            </a:endParaRPr>
          </a:p>
          <a:p>
            <a:pPr marL="0" indent="0" eaLnBrk="1" hangingPunct="1">
              <a:buNone/>
              <a:defRPr/>
            </a:pPr>
            <a:r>
              <a:rPr lang="ru-RU" sz="2400" b="1" dirty="0">
                <a:solidFill>
                  <a:schemeClr val="bg1"/>
                </a:solidFill>
              </a:rPr>
              <a:t>           Сова Афины (</a:t>
            </a:r>
            <a:r>
              <a:rPr lang="ru-RU" sz="2400" b="1" dirty="0" err="1">
                <a:solidFill>
                  <a:schemeClr val="bg1"/>
                </a:solidFill>
              </a:rPr>
              <a:t>Афинайя</a:t>
            </a:r>
            <a:r>
              <a:rPr lang="ru-RU" sz="2400" b="1" dirty="0">
                <a:solidFill>
                  <a:schemeClr val="bg1"/>
                </a:solidFill>
              </a:rPr>
              <a:t>) –второй   символ философии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ru-RU" sz="2400" b="1" dirty="0">
              <a:solidFill>
                <a:schemeClr val="bg1"/>
              </a:solidFill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</a:t>
            </a:r>
          </a:p>
        </p:txBody>
      </p:sp>
      <p:pic>
        <p:nvPicPr>
          <p:cNvPr id="2050" name="Picture 2" descr="G:\D\Папа\Плакаты\Символы\0_2fc0b_619d6a8a_X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96752"/>
            <a:ext cx="288607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D\Папа\Плакаты\Символы\344px-Vienna_Pallas_closeu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32766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0344384"/>
      </p:ext>
    </p:extLst>
  </p:cSld>
  <p:clrMapOvr>
    <a:masterClrMapping/>
  </p:clrMapOvr>
  <p:transition spd="slow" advTm="61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5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25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5731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720" y="548680"/>
            <a:ext cx="6400800" cy="487363"/>
          </a:xfrm>
        </p:spPr>
        <p:txBody>
          <a:bodyPr/>
          <a:lstStyle/>
          <a:p>
            <a:pPr algn="ctr" eaLnBrk="1" hangingPunct="1"/>
            <a:r>
              <a:rPr lang="ru-RU" dirty="0">
                <a:solidFill>
                  <a:schemeClr val="bg1"/>
                </a:solidFill>
              </a:rPr>
              <a:t>Эфес как колыбель диалектики</a:t>
            </a:r>
            <a:endParaRPr lang="ru-RU" sz="2000" i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56792"/>
            <a:ext cx="5721424" cy="3962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90579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Объективная диалектика Гераклита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340871" name="Text Box 7"/>
          <p:cNvSpPr txBox="1">
            <a:spLocks noChangeArrowheads="1"/>
          </p:cNvSpPr>
          <p:nvPr/>
        </p:nvSpPr>
        <p:spPr bwMode="auto">
          <a:xfrm>
            <a:off x="31846" y="1772816"/>
            <a:ext cx="654564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800" name="Объект 2"/>
          <p:cNvSpPr>
            <a:spLocks noGrp="1"/>
          </p:cNvSpPr>
          <p:nvPr>
            <p:ph sz="half" idx="2"/>
          </p:nvPr>
        </p:nvSpPr>
        <p:spPr>
          <a:xfrm>
            <a:off x="4705350" y="1611313"/>
            <a:ext cx="4019550" cy="1601663"/>
          </a:xfrm>
        </p:spPr>
        <p:txBody>
          <a:bodyPr/>
          <a:lstStyle/>
          <a:p>
            <a:pPr marL="0" indent="0">
              <a:buNone/>
            </a:pPr>
            <a:endParaRPr lang="ru-RU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br>
              <a:rPr lang="ru-RU" b="1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772816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Как мир, так и </a:t>
            </a:r>
            <a:r>
              <a:rPr lang="ru-RU" sz="2400" dirty="0" err="1">
                <a:solidFill>
                  <a:schemeClr val="bg1"/>
                </a:solidFill>
              </a:rPr>
              <a:t>архэ</a:t>
            </a:r>
            <a:r>
              <a:rPr lang="ru-RU" sz="2400" dirty="0">
                <a:solidFill>
                  <a:schemeClr val="bg1"/>
                </a:solidFill>
              </a:rPr>
              <a:t> Огонь  и  логос существуют объективно, т.е. независимо от человеческого сознания. Поэтому  диалектика  Гераклита является диалектикой объективной.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38" y="3325059"/>
            <a:ext cx="2160000" cy="31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188801"/>
            <a:ext cx="2736000" cy="3256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261384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0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40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087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Субъективная диалектика Гераклита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076675" name="Rectangle 3"/>
          <p:cNvSpPr>
            <a:spLocks noChangeArrowheads="1"/>
          </p:cNvSpPr>
          <p:nvPr/>
        </p:nvSpPr>
        <p:spPr bwMode="auto">
          <a:xfrm>
            <a:off x="287338" y="2806700"/>
            <a:ext cx="4749800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5138" y="1931114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Гераклит отмечал относительность повсеместно употребляемых понятий: </a:t>
            </a:r>
          </a:p>
          <a:p>
            <a:endParaRPr lang="ru-RU" b="1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"Прекраснейшая из обезьян отвратительна, если сравнить её с человеческим поколением»</a:t>
            </a:r>
          </a:p>
          <a:p>
            <a:endParaRPr lang="ru-RU" b="1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 «...мудрейший из людей по сравнению с Богом кажется обезьяной - и по мудрости, и по красоте, и по всем прочим»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412778"/>
            <a:ext cx="1692000" cy="23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G:\D\Папа\Плакаты\Новая папка\100_d0d70f1c3f_85.17.11.16_2062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184" y="3867581"/>
            <a:ext cx="1296000" cy="23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30614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7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7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6675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dirty="0">
                <a:solidFill>
                  <a:schemeClr val="bg1"/>
                </a:solidFill>
              </a:rPr>
              <a:t> </a:t>
            </a:r>
            <a:endParaRPr lang="ru-RU" sz="2800" i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908720"/>
            <a:ext cx="80648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Гераклит излагал свои мысли афористически, в загадках и образах, и за трудность интерпретации своего метафорического языка был назван «Темным», а также «Плачущим» – из-за того, что не раз выражал в своих текстах жалость к людям, бессмысленно проводящим свою жизнь. 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В последствие из за утрат работ и этого стиля языка  в интерпретации марксизма он стал праотцом материалистической диалектики</a:t>
            </a:r>
          </a:p>
        </p:txBody>
      </p:sp>
    </p:spTree>
    <p:extLst>
      <p:ext uri="{BB962C8B-B14F-4D97-AF65-F5344CB8AC3E}">
        <p14:creationId xmlns:p14="http://schemas.microsoft.com/office/powerpoint/2010/main" val="34992999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dirty="0">
                <a:solidFill>
                  <a:schemeClr val="bg1"/>
                </a:solidFill>
              </a:rPr>
              <a:t> </a:t>
            </a:r>
            <a:endParaRPr lang="ru-RU" sz="2800" i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692696"/>
            <a:ext cx="72728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Гераклит "не был ничьим слушателем, и заявлял, что сам себя исследовал и сам от себя научился". </a:t>
            </a:r>
          </a:p>
          <a:p>
            <a:endParaRPr lang="ru-RU" b="1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Гераклит отметил что состояния мира </a:t>
            </a:r>
            <a:r>
              <a:rPr lang="ru-RU" b="1" dirty="0" err="1">
                <a:solidFill>
                  <a:schemeClr val="bg1"/>
                </a:solidFill>
              </a:rPr>
              <a:t>релятивны</a:t>
            </a:r>
            <a:r>
              <a:rPr lang="ru-RU" b="1" dirty="0">
                <a:solidFill>
                  <a:schemeClr val="bg1"/>
                </a:solidFill>
              </a:rPr>
              <a:t>:</a:t>
            </a:r>
          </a:p>
          <a:p>
            <a:endParaRPr lang="ru-RU" b="1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"Море наполнено водой наичистейшей и </a:t>
            </a:r>
            <a:r>
              <a:rPr lang="ru-RU" b="1" dirty="0" err="1">
                <a:solidFill>
                  <a:schemeClr val="bg1"/>
                </a:solidFill>
              </a:rPr>
              <a:t>наигрязнейшей</a:t>
            </a:r>
            <a:r>
              <a:rPr lang="ru-RU" b="1" dirty="0">
                <a:solidFill>
                  <a:schemeClr val="bg1"/>
                </a:solidFill>
              </a:rPr>
              <a:t>: для рыб она пригодна, полезна, для людей - грязна и губительна"</a:t>
            </a:r>
          </a:p>
          <a:p>
            <a:endParaRPr lang="ru-RU" b="1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Интересна идея Логоса Гераклита</a:t>
            </a:r>
          </a:p>
          <a:p>
            <a:endParaRPr lang="ru-RU" b="1" dirty="0">
              <a:solidFill>
                <a:schemeClr val="bg1"/>
              </a:solidFill>
            </a:endParaRPr>
          </a:p>
          <a:p>
            <a:r>
              <a:rPr lang="ru-RU" b="1" dirty="0"/>
              <a:t>Логос, всеобщий закон</a:t>
            </a:r>
            <a:r>
              <a:rPr lang="ru-RU" dirty="0"/>
              <a:t>, который пребывает во всем, все порождает и все уничтожает. Ничто не может отклониться от него.</a:t>
            </a:r>
          </a:p>
          <a:p>
            <a:endParaRPr lang="ru-RU" b="1" dirty="0">
              <a:solidFill>
                <a:schemeClr val="bg1"/>
              </a:solidFill>
            </a:endParaRPr>
          </a:p>
          <a:p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7051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1346" name="AutoShape 2"/>
          <p:cNvSpPr>
            <a:spLocks noChangeAspect="1" noChangeArrowheads="1"/>
          </p:cNvSpPr>
          <p:nvPr/>
        </p:nvSpPr>
        <p:spPr bwMode="auto">
          <a:xfrm flipV="1">
            <a:off x="251520" y="1932077"/>
            <a:ext cx="1728192" cy="2375447"/>
          </a:xfrm>
          <a:prstGeom prst="curvedRightArrow">
            <a:avLst>
              <a:gd name="adj1" fmla="val 33102"/>
              <a:gd name="adj2" fmla="val 66205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solidFill>
                  <a:schemeClr val="bg1"/>
                </a:solidFill>
              </a:rPr>
              <a:t>Гераклит</a:t>
            </a:r>
            <a:br>
              <a:rPr lang="ru-RU">
                <a:solidFill>
                  <a:schemeClr val="bg1"/>
                </a:solidFill>
              </a:rPr>
            </a:br>
            <a:r>
              <a:rPr lang="ru-RU" sz="2800">
                <a:solidFill>
                  <a:schemeClr val="bg1"/>
                </a:solidFill>
              </a:rPr>
              <a:t>Проблема изменчивости</a:t>
            </a:r>
          </a:p>
        </p:txBody>
      </p:sp>
      <p:sp>
        <p:nvSpPr>
          <p:cNvPr id="2361348" name="AutoShape 4"/>
          <p:cNvSpPr>
            <a:spLocks noChangeArrowheads="1"/>
          </p:cNvSpPr>
          <p:nvPr/>
        </p:nvSpPr>
        <p:spPr bwMode="auto">
          <a:xfrm>
            <a:off x="1983159" y="1619250"/>
            <a:ext cx="5901209" cy="14398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« Всё течет, всё меняется» </a:t>
            </a:r>
          </a:p>
        </p:txBody>
      </p:sp>
      <p:sp>
        <p:nvSpPr>
          <p:cNvPr id="2361349" name="Oval 5"/>
          <p:cNvSpPr>
            <a:spLocks noChangeAspect="1" noChangeArrowheads="1"/>
          </p:cNvSpPr>
          <p:nvPr/>
        </p:nvSpPr>
        <p:spPr bwMode="auto">
          <a:xfrm>
            <a:off x="1870075" y="3357563"/>
            <a:ext cx="1582738" cy="15827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Гераклит</a:t>
            </a:r>
          </a:p>
        </p:txBody>
      </p:sp>
      <p:sp>
        <p:nvSpPr>
          <p:cNvPr id="2361350" name="AutoShape 6"/>
          <p:cNvSpPr>
            <a:spLocks noChangeArrowheads="1"/>
          </p:cNvSpPr>
          <p:nvPr/>
        </p:nvSpPr>
        <p:spPr bwMode="auto">
          <a:xfrm>
            <a:off x="4788024" y="3609181"/>
            <a:ext cx="3454400" cy="1079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Мир - вечный огонь и 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вечное становление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61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61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61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61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1000"/>
                                        <p:tgtEl>
                                          <p:spTgt spid="2361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61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61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1346" grpId="0" animBg="1"/>
      <p:bldP spid="2361348" grpId="0" animBg="1"/>
      <p:bldP spid="2361349" grpId="0" animBg="1"/>
      <p:bldP spid="236135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Элейская школа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Бытие  и </a:t>
            </a:r>
            <a:r>
              <a:rPr lang="ru-RU" sz="2800" dirty="0">
                <a:solidFill>
                  <a:schemeClr val="bg1"/>
                </a:solidFill>
              </a:rPr>
              <a:t> мнимый характер изменчивости</a:t>
            </a:r>
          </a:p>
        </p:txBody>
      </p:sp>
      <p:sp>
        <p:nvSpPr>
          <p:cNvPr id="2369539" name="Text Box 3"/>
          <p:cNvSpPr txBox="1">
            <a:spLocks noChangeArrowheads="1"/>
          </p:cNvSpPr>
          <p:nvPr/>
        </p:nvSpPr>
        <p:spPr bwMode="auto">
          <a:xfrm>
            <a:off x="1654175" y="5397500"/>
            <a:ext cx="1712913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>
                <a:solidFill>
                  <a:schemeClr val="bg1"/>
                </a:solidFill>
              </a:rPr>
              <a:t>Парменид</a:t>
            </a:r>
            <a:br>
              <a:rPr lang="ru-RU" sz="2000" b="1">
                <a:solidFill>
                  <a:schemeClr val="bg1"/>
                </a:solidFill>
              </a:rPr>
            </a:br>
            <a:r>
              <a:rPr lang="ru-RU" b="1">
                <a:solidFill>
                  <a:schemeClr val="bg1"/>
                </a:solidFill>
              </a:rPr>
              <a:t>(род. 540/539)</a:t>
            </a:r>
          </a:p>
        </p:txBody>
      </p:sp>
      <p:sp>
        <p:nvSpPr>
          <p:cNvPr id="2369540" name="Text Box 4"/>
          <p:cNvSpPr txBox="1">
            <a:spLocks noChangeArrowheads="1"/>
          </p:cNvSpPr>
          <p:nvPr/>
        </p:nvSpPr>
        <p:spPr bwMode="auto">
          <a:xfrm>
            <a:off x="5543732" y="5397500"/>
            <a:ext cx="2247539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dirty="0">
                <a:solidFill>
                  <a:schemeClr val="bg1"/>
                </a:solidFill>
              </a:rPr>
              <a:t>Зенон Элейский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(</a:t>
            </a:r>
            <a:r>
              <a:rPr lang="ru-RU" b="1" dirty="0" err="1">
                <a:solidFill>
                  <a:schemeClr val="bg1"/>
                </a:solidFill>
              </a:rPr>
              <a:t>ок</a:t>
            </a:r>
            <a:r>
              <a:rPr lang="ru-RU" b="1" dirty="0">
                <a:solidFill>
                  <a:schemeClr val="bg1"/>
                </a:solidFill>
              </a:rPr>
              <a:t>. 490 - 430)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838" y="2148114"/>
            <a:ext cx="1238250" cy="3019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97926"/>
            <a:ext cx="2772000" cy="367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9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69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69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9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69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69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9539" grpId="0"/>
      <p:bldP spid="236954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Диалектика Зенона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369540" name="Text Box 4"/>
          <p:cNvSpPr txBox="1">
            <a:spLocks noChangeArrowheads="1"/>
          </p:cNvSpPr>
          <p:nvPr/>
        </p:nvSpPr>
        <p:spPr bwMode="auto">
          <a:xfrm>
            <a:off x="5543732" y="5397500"/>
            <a:ext cx="2247539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dirty="0">
                <a:solidFill>
                  <a:schemeClr val="bg1"/>
                </a:solidFill>
              </a:rPr>
              <a:t>Зенон Элейский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(</a:t>
            </a:r>
            <a:r>
              <a:rPr lang="ru-RU" b="1" dirty="0" err="1">
                <a:solidFill>
                  <a:schemeClr val="bg1"/>
                </a:solidFill>
              </a:rPr>
              <a:t>ок</a:t>
            </a:r>
            <a:r>
              <a:rPr lang="ru-RU" b="1" dirty="0">
                <a:solidFill>
                  <a:schemeClr val="bg1"/>
                </a:solidFill>
              </a:rPr>
              <a:t>. 490 - 430)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97926"/>
            <a:ext cx="2772000" cy="367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1628800"/>
            <a:ext cx="39604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Зенон сформулировал ряд апорий («затруднение, недоумение»), показав, что признание реальности множественности и движения ведет к логическим противоречиям. Из четырех десятков апорий наиболее известны апории о движении: Дихотомия, </a:t>
            </a:r>
            <a:r>
              <a:rPr lang="ru-RU" dirty="0" err="1"/>
              <a:t>Ахилес</a:t>
            </a:r>
            <a:r>
              <a:rPr lang="ru-RU" dirty="0"/>
              <a:t> и черепаха, Стрела и Стадий (Движущиеся тела). </a:t>
            </a:r>
          </a:p>
          <a:p>
            <a:r>
              <a:rPr lang="ru-RU" dirty="0"/>
              <a:t>Вместе с вариантом их решения изложены у Аристотеля (Физика, VI, 9).</a:t>
            </a:r>
          </a:p>
        </p:txBody>
      </p:sp>
    </p:spTree>
    <p:extLst>
      <p:ext uri="{BB962C8B-B14F-4D97-AF65-F5344CB8AC3E}">
        <p14:creationId xmlns:p14="http://schemas.microsoft.com/office/powerpoint/2010/main" val="415760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9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69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69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954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7970" name="AutoShape 2"/>
          <p:cNvSpPr>
            <a:spLocks noChangeAspect="1" noChangeArrowheads="1"/>
          </p:cNvSpPr>
          <p:nvPr/>
        </p:nvSpPr>
        <p:spPr bwMode="auto">
          <a:xfrm>
            <a:off x="2863850" y="4246563"/>
            <a:ext cx="1101725" cy="1824037"/>
          </a:xfrm>
          <a:prstGeom prst="curvedRightArrow">
            <a:avLst>
              <a:gd name="adj1" fmla="val 33112"/>
              <a:gd name="adj2" fmla="val 66225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87971" name="AutoShape 3"/>
          <p:cNvSpPr>
            <a:spLocks noChangeAspect="1" noChangeArrowheads="1"/>
          </p:cNvSpPr>
          <p:nvPr/>
        </p:nvSpPr>
        <p:spPr bwMode="auto">
          <a:xfrm>
            <a:off x="1236663" y="2625725"/>
            <a:ext cx="1100137" cy="1820863"/>
          </a:xfrm>
          <a:prstGeom prst="curvedRightArrow">
            <a:avLst>
              <a:gd name="adj1" fmla="val 33102"/>
              <a:gd name="adj2" fmla="val 66205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solidFill>
                  <a:schemeClr val="bg1"/>
                </a:solidFill>
              </a:rPr>
              <a:t>Парадоксы Зенона </a:t>
            </a:r>
            <a:br>
              <a:rPr lang="ru-RU">
                <a:solidFill>
                  <a:schemeClr val="bg1"/>
                </a:solidFill>
              </a:rPr>
            </a:br>
            <a:r>
              <a:rPr lang="ru-RU" sz="2800">
                <a:solidFill>
                  <a:schemeClr val="bg1"/>
                </a:solidFill>
              </a:rPr>
              <a:t>Апория «Ахилл и черепаха»</a:t>
            </a:r>
          </a:p>
        </p:txBody>
      </p:sp>
      <p:sp>
        <p:nvSpPr>
          <p:cNvPr id="2387973" name="AutoShape 5"/>
          <p:cNvSpPr>
            <a:spLocks noChangeArrowheads="1"/>
          </p:cNvSpPr>
          <p:nvPr/>
        </p:nvSpPr>
        <p:spPr bwMode="auto">
          <a:xfrm>
            <a:off x="719138" y="1727200"/>
            <a:ext cx="4318000" cy="14398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r>
              <a:rPr lang="ru-RU" b="1" dirty="0">
                <a:solidFill>
                  <a:schemeClr val="bg1"/>
                </a:solidFill>
              </a:rPr>
              <a:t> Чемпион Ахилл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никогда не догонит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медленно ползущую черепаху,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2387974" name="AutoShape 6"/>
          <p:cNvSpPr>
            <a:spLocks noChangeArrowheads="1"/>
          </p:cNvSpPr>
          <p:nvPr/>
        </p:nvSpPr>
        <p:spPr bwMode="auto">
          <a:xfrm>
            <a:off x="2338388" y="3346450"/>
            <a:ext cx="4318000" cy="14398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так как прежде, чем догнать её,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он должен будет пройти то место,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из которого она вышла,</a:t>
            </a:r>
          </a:p>
        </p:txBody>
      </p:sp>
      <p:sp>
        <p:nvSpPr>
          <p:cNvPr id="2387975" name="AutoShape 7"/>
          <p:cNvSpPr>
            <a:spLocks noChangeArrowheads="1"/>
          </p:cNvSpPr>
          <p:nvPr/>
        </p:nvSpPr>
        <p:spPr bwMode="auto">
          <a:xfrm>
            <a:off x="3957638" y="4965700"/>
            <a:ext cx="4318000" cy="14398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r>
              <a:rPr lang="ru-RU" b="1" dirty="0">
                <a:solidFill>
                  <a:schemeClr val="bg1"/>
                </a:solidFill>
              </a:rPr>
              <a:t>но за это время черепаха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уйдёт немного вперёд и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окажется впереди Ахилла,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и так далее до бесконечности.</a:t>
            </a:r>
          </a:p>
        </p:txBody>
      </p:sp>
      <p:pic>
        <p:nvPicPr>
          <p:cNvPr id="2050" name="Picture 2" descr="G:\D\Папа\Плакаты\Новая папка (2)\beread.ru_129602470234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615777"/>
            <a:ext cx="1916795" cy="3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7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87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7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879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879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7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387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7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879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879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387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7970" grpId="0" animBg="1"/>
      <p:bldP spid="2387971" grpId="0" animBg="1"/>
      <p:bldP spid="2387973" grpId="0" animBg="1"/>
      <p:bldP spid="2387974" grpId="0" animBg="1"/>
      <p:bldP spid="238797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Античный атомизм </a:t>
            </a:r>
            <a:br>
              <a:rPr lang="ru-RU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326083" name="Text Box 3"/>
          <p:cNvSpPr txBox="1">
            <a:spLocks noChangeArrowheads="1"/>
          </p:cNvSpPr>
          <p:nvPr/>
        </p:nvSpPr>
        <p:spPr bwMode="auto">
          <a:xfrm>
            <a:off x="1349083" y="5576888"/>
            <a:ext cx="1847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26084" name="Text Box 4"/>
          <p:cNvSpPr txBox="1">
            <a:spLocks noChangeArrowheads="1"/>
          </p:cNvSpPr>
          <p:nvPr/>
        </p:nvSpPr>
        <p:spPr bwMode="auto">
          <a:xfrm>
            <a:off x="1187624" y="4437112"/>
            <a:ext cx="1555750" cy="6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(</a:t>
            </a:r>
            <a:r>
              <a:rPr lang="ru-RU" b="1" dirty="0" err="1">
                <a:solidFill>
                  <a:schemeClr val="bg1"/>
                </a:solidFill>
              </a:rPr>
              <a:t>ок</a:t>
            </a:r>
            <a:r>
              <a:rPr lang="ru-RU" b="1" dirty="0">
                <a:solidFill>
                  <a:schemeClr val="bg1"/>
                </a:solidFill>
              </a:rPr>
              <a:t>. 460-370)</a:t>
            </a:r>
          </a:p>
        </p:txBody>
      </p:sp>
      <p:sp>
        <p:nvSpPr>
          <p:cNvPr id="1326086" name="Text Box 6"/>
          <p:cNvSpPr txBox="1">
            <a:spLocks noChangeArrowheads="1"/>
          </p:cNvSpPr>
          <p:nvPr/>
        </p:nvSpPr>
        <p:spPr bwMode="auto">
          <a:xfrm>
            <a:off x="6392863" y="6164717"/>
            <a:ext cx="2420937" cy="6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dirty="0">
                <a:solidFill>
                  <a:schemeClr val="bg1"/>
                </a:solidFill>
              </a:rPr>
              <a:t>Тит Лукреций Кар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(</a:t>
            </a:r>
            <a:r>
              <a:rPr lang="ru-RU" b="1" dirty="0" err="1">
                <a:solidFill>
                  <a:schemeClr val="bg1"/>
                </a:solidFill>
              </a:rPr>
              <a:t>ок</a:t>
            </a:r>
            <a:r>
              <a:rPr lang="ru-RU" b="1" dirty="0">
                <a:solidFill>
                  <a:schemeClr val="bg1"/>
                </a:solidFill>
              </a:rPr>
              <a:t>. 99-55)</a:t>
            </a:r>
          </a:p>
        </p:txBody>
      </p:sp>
      <p:sp>
        <p:nvSpPr>
          <p:cNvPr id="1326087" name="Text Box 7"/>
          <p:cNvSpPr txBox="1">
            <a:spLocks noChangeArrowheads="1"/>
          </p:cNvSpPr>
          <p:nvPr/>
        </p:nvSpPr>
        <p:spPr bwMode="auto">
          <a:xfrm>
            <a:off x="730251" y="1196752"/>
            <a:ext cx="3238500" cy="863600"/>
          </a:xfrm>
          <a:prstGeom prst="rect">
            <a:avLst/>
          </a:prstGeom>
          <a:noFill/>
          <a:ln w="38100" cmpd="dbl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600" b="1" dirty="0">
                <a:solidFill>
                  <a:schemeClr val="bg1"/>
                </a:solidFill>
              </a:rPr>
              <a:t>Всё есть сочетание одного – </a:t>
            </a:r>
          </a:p>
          <a:p>
            <a:pPr algn="ctr" eaLnBrk="1" hangingPunct="1"/>
            <a:r>
              <a:rPr lang="ru-RU" sz="1600" b="1" dirty="0">
                <a:solidFill>
                  <a:schemeClr val="bg1"/>
                </a:solidFill>
              </a:rPr>
              <a:t>атомов и пустоты. </a:t>
            </a:r>
          </a:p>
          <a:p>
            <a:pPr algn="ctr" eaLnBrk="1" hangingPunct="1"/>
            <a:r>
              <a:rPr lang="ru-RU" sz="1600" b="1" dirty="0">
                <a:solidFill>
                  <a:schemeClr val="bg1"/>
                </a:solidFill>
              </a:rPr>
              <a:t>Атомы  неделимы, вечны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326088" name="Text Box 8"/>
          <p:cNvSpPr txBox="1">
            <a:spLocks noChangeArrowheads="1"/>
          </p:cNvSpPr>
          <p:nvPr/>
        </p:nvSpPr>
        <p:spPr bwMode="auto">
          <a:xfrm>
            <a:off x="5217732" y="1142810"/>
            <a:ext cx="3238500" cy="863600"/>
          </a:xfrm>
          <a:prstGeom prst="rect">
            <a:avLst/>
          </a:prstGeom>
          <a:noFill/>
          <a:ln w="38100" cmpd="dbl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600" b="1" dirty="0">
                <a:solidFill>
                  <a:schemeClr val="bg1"/>
                </a:solidFill>
              </a:rPr>
              <a:t>Они различаются по форме,</a:t>
            </a:r>
          </a:p>
          <a:p>
            <a:pPr algn="ctr" eaLnBrk="1" hangingPunct="1"/>
            <a:r>
              <a:rPr lang="ru-RU" sz="1600" b="1" dirty="0">
                <a:solidFill>
                  <a:schemeClr val="bg1"/>
                </a:solidFill>
              </a:rPr>
              <a:t> величине, порядку и </a:t>
            </a:r>
          </a:p>
          <a:p>
            <a:pPr algn="ctr" eaLnBrk="1" hangingPunct="1"/>
            <a:r>
              <a:rPr lang="ru-RU" sz="1600" b="1" dirty="0">
                <a:solidFill>
                  <a:schemeClr val="bg1"/>
                </a:solidFill>
              </a:rPr>
              <a:t>положению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1" y="2341911"/>
            <a:ext cx="3132000" cy="3755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324494"/>
            <a:ext cx="188595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2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2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2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2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6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26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26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26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2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2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6083" grpId="0"/>
      <p:bldP spid="1326087" grpId="0" animBg="1"/>
      <p:bldP spid="132608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225731" name="Rectangle 3"/>
          <p:cNvSpPr>
            <a:spLocks noGrp="1" noChangeArrowheads="1"/>
          </p:cNvSpPr>
          <p:nvPr>
            <p:ph idx="1"/>
          </p:nvPr>
        </p:nvSpPr>
        <p:spPr>
          <a:xfrm>
            <a:off x="2325688" y="2205038"/>
            <a:ext cx="6791325" cy="4568825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endParaRPr lang="ru-RU" sz="2400" b="1" dirty="0">
              <a:solidFill>
                <a:schemeClr val="bg1"/>
              </a:solidFill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chemeClr val="bg1"/>
                </a:solidFill>
              </a:rPr>
              <a:t>      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ru-RU" sz="2400" b="1" dirty="0">
              <a:solidFill>
                <a:schemeClr val="bg1"/>
              </a:solidFill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Философия: квинтэссенция</a:t>
            </a:r>
          </a:p>
          <a:p>
            <a:pPr marL="0" indent="0" eaLnBrk="1" hangingPunct="1">
              <a:buNone/>
              <a:defRPr/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(самое главное, от лат. - пятая сущность) культуры, </a:t>
            </a: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 эпоха, схваченная в мысли (Г. Гегель). </a:t>
            </a:r>
          </a:p>
          <a:p>
            <a:pPr marL="0" indent="0" eaLnBrk="1" hangingPunct="1">
              <a:buNone/>
              <a:defRPr/>
            </a:pP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Учение,   определяющее реальность для человека, выявляющее её общие принципы на основе разума и чувства ценности </a:t>
            </a:r>
          </a:p>
        </p:txBody>
      </p:sp>
      <p:pic>
        <p:nvPicPr>
          <p:cNvPr id="22532" name="Picture 4" descr="G:\D\Папа\К изданию\Электронное учебное пособие по философии\Символы философии и мудрости\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3097213" cy="372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79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5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25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25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25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5731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Школа Пифагора</a:t>
            </a:r>
            <a:br>
              <a:rPr lang="ru-RU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40595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030663" y="2159000"/>
            <a:ext cx="4686300" cy="180022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bg1"/>
              </a:buClr>
            </a:pPr>
            <a:r>
              <a:rPr lang="ru-RU" sz="2000" b="1" dirty="0">
                <a:solidFill>
                  <a:schemeClr val="bg1"/>
                </a:solidFill>
              </a:rPr>
              <a:t>Все есть число</a:t>
            </a:r>
          </a:p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chemeClr val="bg1"/>
                </a:solidFill>
              </a:rPr>
              <a:t>Мировая гармония</a:t>
            </a:r>
          </a:p>
          <a:p>
            <a:pPr eaLnBrk="1" hangingPunct="1">
              <a:spcBef>
                <a:spcPct val="50000"/>
              </a:spcBef>
              <a:buClr>
                <a:schemeClr val="bg1"/>
              </a:buClr>
            </a:pPr>
            <a:r>
              <a:rPr lang="ru-RU" sz="2000" b="1" dirty="0">
                <a:solidFill>
                  <a:schemeClr val="bg1"/>
                </a:solidFill>
              </a:rPr>
              <a:t>Метемпсихоз (переселение душ)</a:t>
            </a:r>
          </a:p>
        </p:txBody>
      </p:sp>
      <p:sp>
        <p:nvSpPr>
          <p:cNvPr id="1405956" name="Text Box 4"/>
          <p:cNvSpPr txBox="1">
            <a:spLocks noChangeArrowheads="1"/>
          </p:cNvSpPr>
          <p:nvPr/>
        </p:nvSpPr>
        <p:spPr bwMode="auto">
          <a:xfrm>
            <a:off x="1222375" y="5576888"/>
            <a:ext cx="1624013" cy="6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dirty="0">
                <a:solidFill>
                  <a:schemeClr val="bg1"/>
                </a:solidFill>
              </a:rPr>
              <a:t>Пифагор 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(</a:t>
            </a:r>
            <a:r>
              <a:rPr lang="en-US" b="1" dirty="0">
                <a:solidFill>
                  <a:schemeClr val="bg1"/>
                </a:solidFill>
              </a:rPr>
              <a:t>VI </a:t>
            </a:r>
            <a:r>
              <a:rPr lang="ru-RU" b="1" dirty="0">
                <a:solidFill>
                  <a:schemeClr val="bg1"/>
                </a:solidFill>
              </a:rPr>
              <a:t>в. до н.э.)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81" y="1412776"/>
            <a:ext cx="3600000" cy="25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04776"/>
            <a:ext cx="142875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5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5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0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0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0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0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0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0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5955" grpId="0" build="p"/>
      <p:bldP spid="140595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Эмпедокл</a:t>
            </a:r>
            <a:br>
              <a:rPr lang="ru-RU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40595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030663" y="2159000"/>
            <a:ext cx="4686300" cy="180022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bg1"/>
              </a:buClr>
            </a:pPr>
            <a:r>
              <a:rPr lang="ru-RU" sz="2000" b="1" dirty="0">
                <a:solidFill>
                  <a:schemeClr val="bg1"/>
                </a:solidFill>
              </a:rPr>
              <a:t>Все есть огонь, воздух, вода и земля </a:t>
            </a:r>
          </a:p>
          <a:p>
            <a:pPr eaLnBrk="1" hangingPunct="1">
              <a:spcBef>
                <a:spcPct val="50000"/>
              </a:spcBef>
              <a:buClr>
                <a:schemeClr val="bg1"/>
              </a:buClr>
            </a:pPr>
            <a:r>
              <a:rPr lang="ru-RU" sz="2000" b="1" dirty="0">
                <a:solidFill>
                  <a:schemeClr val="bg1"/>
                </a:solidFill>
              </a:rPr>
              <a:t>Активные силы: Любовь и Ненависть</a:t>
            </a:r>
          </a:p>
        </p:txBody>
      </p:sp>
      <p:sp>
        <p:nvSpPr>
          <p:cNvPr id="1405956" name="Text Box 4"/>
          <p:cNvSpPr txBox="1">
            <a:spLocks noChangeArrowheads="1"/>
          </p:cNvSpPr>
          <p:nvPr/>
        </p:nvSpPr>
        <p:spPr bwMode="auto">
          <a:xfrm>
            <a:off x="852110" y="5574184"/>
            <a:ext cx="2293577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dirty="0">
                <a:solidFill>
                  <a:schemeClr val="bg1"/>
                </a:solidFill>
              </a:rPr>
              <a:t>Эмпедокл 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(490-430 гг. до н.э.)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892" y="1484784"/>
            <a:ext cx="2181120" cy="25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635950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059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05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05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0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0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5955" grpId="0" build="p"/>
      <p:bldP spid="140595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76672"/>
            <a:ext cx="8226329" cy="663874"/>
          </a:xfrm>
        </p:spPr>
        <p:txBody>
          <a:bodyPr/>
          <a:lstStyle/>
          <a:p>
            <a:pPr algn="ctr" eaLnBrk="1" hangingPunct="1"/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Софисты: «Человек мера всех вещей»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268760"/>
            <a:ext cx="8191500" cy="4713287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Польза для себя, любимого, успех любой ценой – </a:t>
            </a:r>
            <a:r>
              <a:rPr lang="ru-RU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кредо софистов.  Софисты отождествляли мудрость с умением доказать всё, что необходимо и выгодно</a:t>
            </a:r>
          </a:p>
          <a:p>
            <a:pPr marL="0" indent="0" eaLnBrk="1" hangingPunct="1">
              <a:buNone/>
            </a:pPr>
            <a:endParaRPr lang="ru-RU" dirty="0">
              <a:solidFill>
                <a:schemeClr val="bg1"/>
              </a:solidFill>
            </a:endParaRPr>
          </a:p>
          <a:p>
            <a:pPr marL="0" indent="0" eaLnBrk="1" hangingPunct="1">
              <a:buNone/>
            </a:pPr>
            <a:endParaRPr lang="ru-RU" dirty="0">
              <a:solidFill>
                <a:schemeClr val="bg1"/>
              </a:solidFill>
            </a:endParaRPr>
          </a:p>
          <a:p>
            <a:pPr marL="0" indent="0" eaLnBrk="1" hangingPunct="1">
              <a:buNone/>
            </a:pP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Горгий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софист, </a:t>
            </a:r>
          </a:p>
          <a:p>
            <a:pPr marL="0" indent="0" eaLnBrk="1" hangingPunct="1">
              <a:buNone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основатель риторики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140968"/>
            <a:ext cx="3801611" cy="32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/>
      <p:bldP spid="100355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ru-RU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Обоснование софистики </a:t>
            </a:r>
            <a:br>
              <a:rPr lang="ru-RU" sz="2800" dirty="0">
                <a:solidFill>
                  <a:schemeClr val="bg1"/>
                </a:solidFill>
              </a:rPr>
            </a:b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62947" name="AutoShape 3"/>
          <p:cNvSpPr>
            <a:spLocks noChangeArrowheads="1"/>
          </p:cNvSpPr>
          <p:nvPr/>
        </p:nvSpPr>
        <p:spPr bwMode="auto">
          <a:xfrm rot="10800000">
            <a:off x="395536" y="1340768"/>
            <a:ext cx="8352928" cy="5112568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 anchorCtr="1"/>
          <a:lstStyle/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chemeClr val="bg1"/>
                </a:solidFill>
              </a:rPr>
              <a:t>Горгий написал труд с  названием</a:t>
            </a:r>
          </a:p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chemeClr val="bg1"/>
                </a:solidFill>
              </a:rPr>
              <a:t> «О том, чего нет, или о природе». </a:t>
            </a:r>
          </a:p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chemeClr val="bg1"/>
                </a:solidFill>
              </a:rPr>
              <a:t>В нём он аргументирует три тезиса: </a:t>
            </a:r>
          </a:p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chemeClr val="bg1"/>
                </a:solidFill>
              </a:rPr>
              <a:t>ничего нет; если бы даже нечто </a:t>
            </a:r>
          </a:p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chemeClr val="bg1"/>
                </a:solidFill>
              </a:rPr>
              <a:t>и было, то оно</a:t>
            </a:r>
          </a:p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chemeClr val="bg1"/>
                </a:solidFill>
              </a:rPr>
              <a:t> было бы непознаваемо; </a:t>
            </a:r>
          </a:p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chemeClr val="bg1"/>
                </a:solidFill>
              </a:rPr>
              <a:t>даже если бы оно было познаваемо, </a:t>
            </a:r>
          </a:p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chemeClr val="bg1"/>
                </a:solidFill>
              </a:rPr>
              <a:t>его невозможно было</a:t>
            </a:r>
          </a:p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chemeClr val="bg1"/>
                </a:solidFill>
              </a:rPr>
              <a:t> бы высказать </a:t>
            </a:r>
          </a:p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chemeClr val="bg1"/>
                </a:solidFill>
              </a:rPr>
              <a:t>в слове и истолковать другому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6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94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ru-RU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Примеры софизмов </a:t>
            </a:r>
            <a:br>
              <a:rPr lang="ru-RU" sz="2800" dirty="0">
                <a:solidFill>
                  <a:schemeClr val="bg1"/>
                </a:solidFill>
              </a:rPr>
            </a:b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62947" name="AutoShape 3"/>
          <p:cNvSpPr>
            <a:spLocks noChangeArrowheads="1"/>
          </p:cNvSpPr>
          <p:nvPr/>
        </p:nvSpPr>
        <p:spPr bwMode="auto">
          <a:xfrm rot="10800000">
            <a:off x="421662" y="1349476"/>
            <a:ext cx="8352928" cy="5112568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 anchorCtr="1"/>
          <a:lstStyle/>
          <a:p>
            <a:pPr algn="ctr">
              <a:spcBef>
                <a:spcPct val="20000"/>
              </a:spcBef>
            </a:pPr>
            <a:r>
              <a:rPr lang="ru-RU" sz="2400" b="1" dirty="0">
                <a:solidFill>
                  <a:schemeClr val="bg1"/>
                </a:solidFill>
              </a:rPr>
              <a:t>«Сократ - человек; </a:t>
            </a:r>
          </a:p>
          <a:p>
            <a:pPr algn="ctr">
              <a:spcBef>
                <a:spcPct val="20000"/>
              </a:spcBef>
            </a:pPr>
            <a:r>
              <a:rPr lang="ru-RU" sz="2400" b="1" dirty="0">
                <a:solidFill>
                  <a:schemeClr val="bg1"/>
                </a:solidFill>
              </a:rPr>
              <a:t>человек - не то же самое, что Сократ; </a:t>
            </a:r>
          </a:p>
          <a:p>
            <a:pPr algn="ctr">
              <a:spcBef>
                <a:spcPct val="20000"/>
              </a:spcBef>
            </a:pPr>
            <a:r>
              <a:rPr lang="ru-RU" sz="2400" b="1" dirty="0">
                <a:solidFill>
                  <a:schemeClr val="bg1"/>
                </a:solidFill>
              </a:rPr>
              <a:t>значит, Сократ - это нечто иное, чем Сократ».</a:t>
            </a:r>
          </a:p>
          <a:p>
            <a:pPr algn="ctr">
              <a:spcBef>
                <a:spcPct val="20000"/>
              </a:spcBef>
            </a:pPr>
            <a:r>
              <a:rPr lang="ru-RU" sz="2400" b="1" dirty="0">
                <a:solidFill>
                  <a:schemeClr val="bg1"/>
                </a:solidFill>
              </a:rPr>
              <a:t>«Сидящий встал; кто встал, тот стоит; </a:t>
            </a:r>
          </a:p>
          <a:p>
            <a:pPr algn="ctr">
              <a:spcBef>
                <a:spcPct val="20000"/>
              </a:spcBef>
            </a:pPr>
            <a:r>
              <a:rPr lang="ru-RU" sz="2400" b="1" dirty="0">
                <a:solidFill>
                  <a:schemeClr val="bg1"/>
                </a:solidFill>
              </a:rPr>
              <a:t>следовательно, сидящий стоит»</a:t>
            </a:r>
          </a:p>
          <a:p>
            <a:pPr algn="ctr">
              <a:spcBef>
                <a:spcPct val="20000"/>
              </a:spcBef>
            </a:pPr>
            <a:endParaRPr lang="ru-RU" sz="2400" b="1" dirty="0">
              <a:solidFill>
                <a:schemeClr val="bg1"/>
              </a:solidFill>
            </a:endParaRPr>
          </a:p>
          <a:p>
            <a:pPr algn="ctr">
              <a:spcBef>
                <a:spcPct val="20000"/>
              </a:spcBef>
            </a:pP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0453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6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94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ru-RU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Примеры софизмов </a:t>
            </a:r>
            <a:br>
              <a:rPr lang="ru-RU" sz="2800" dirty="0">
                <a:solidFill>
                  <a:schemeClr val="bg1"/>
                </a:solidFill>
              </a:rPr>
            </a:b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62947" name="AutoShape 3"/>
          <p:cNvSpPr>
            <a:spLocks noChangeArrowheads="1"/>
          </p:cNvSpPr>
          <p:nvPr/>
        </p:nvSpPr>
        <p:spPr bwMode="auto">
          <a:xfrm rot="10800000">
            <a:off x="405935" y="1349476"/>
            <a:ext cx="8352928" cy="5112568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 anchorCtr="1"/>
          <a:lstStyle/>
          <a:p>
            <a:pPr algn="ctr">
              <a:spcBef>
                <a:spcPct val="20000"/>
              </a:spcBef>
            </a:pPr>
            <a:endParaRPr lang="ru-RU" sz="2400" b="1" dirty="0">
              <a:solidFill>
                <a:schemeClr val="bg1"/>
              </a:solidFill>
            </a:endParaRPr>
          </a:p>
          <a:p>
            <a:pPr algn="ctr">
              <a:spcBef>
                <a:spcPct val="20000"/>
              </a:spcBef>
            </a:pP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745" y="1772816"/>
            <a:ext cx="6458629" cy="3857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485959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6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94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Нравственный рационализм</a:t>
            </a:r>
            <a:br>
              <a:rPr lang="ru-RU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06499" name="Text Box 3"/>
          <p:cNvSpPr txBox="1">
            <a:spLocks noChangeArrowheads="1"/>
          </p:cNvSpPr>
          <p:nvPr/>
        </p:nvSpPr>
        <p:spPr bwMode="auto">
          <a:xfrm>
            <a:off x="6606058" y="4678363"/>
            <a:ext cx="200407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dirty="0">
                <a:solidFill>
                  <a:schemeClr val="bg1"/>
                </a:solidFill>
              </a:rPr>
              <a:t>Сократ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(</a:t>
            </a:r>
            <a:r>
              <a:rPr lang="ru-RU" b="1" dirty="0">
                <a:solidFill>
                  <a:schemeClr val="bg1"/>
                </a:solidFill>
              </a:rPr>
              <a:t>469-399 до н.э.)</a:t>
            </a:r>
          </a:p>
        </p:txBody>
      </p:sp>
      <p:sp>
        <p:nvSpPr>
          <p:cNvPr id="1393668" name="AutoShape 4"/>
          <p:cNvSpPr>
            <a:spLocks noChangeArrowheads="1"/>
          </p:cNvSpPr>
          <p:nvPr/>
        </p:nvSpPr>
        <p:spPr bwMode="auto">
          <a:xfrm>
            <a:off x="790575" y="1978025"/>
            <a:ext cx="4678363" cy="21590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Познай самого себя</a:t>
            </a:r>
            <a:br>
              <a:rPr lang="ru-RU" sz="1000" dirty="0">
                <a:solidFill>
                  <a:srgbClr val="FF0000"/>
                </a:solidFill>
              </a:rPr>
            </a:br>
            <a:br>
              <a:rPr lang="ru-RU" sz="1000" dirty="0"/>
            </a:b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γνώσι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σεαυτον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)</a:t>
            </a:r>
            <a:endParaRPr lang="el-GR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393669" name="Text Box 5"/>
          <p:cNvSpPr txBox="1">
            <a:spLocks noChangeArrowheads="1"/>
          </p:cNvSpPr>
          <p:nvPr/>
        </p:nvSpPr>
        <p:spPr bwMode="auto">
          <a:xfrm>
            <a:off x="872040" y="4678363"/>
            <a:ext cx="449321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i="1" dirty="0">
                <a:solidFill>
                  <a:schemeClr val="bg1"/>
                </a:solidFill>
              </a:rPr>
              <a:t>Надпись на стене</a:t>
            </a:r>
            <a:br>
              <a:rPr lang="ru-RU" sz="2000" b="1" i="1" dirty="0">
                <a:solidFill>
                  <a:schemeClr val="bg1"/>
                </a:solidFill>
              </a:rPr>
            </a:br>
            <a:r>
              <a:rPr lang="ru-RU" sz="2000" b="1" i="1" dirty="0">
                <a:solidFill>
                  <a:schemeClr val="bg1"/>
                </a:solidFill>
              </a:rPr>
              <a:t>храма Аполлона в Дельфах </a:t>
            </a:r>
          </a:p>
          <a:p>
            <a:pPr algn="ctr" eaLnBrk="1" hangingPunct="1"/>
            <a:r>
              <a:rPr lang="ru-RU" sz="2000" b="1" i="1" dirty="0">
                <a:solidFill>
                  <a:schemeClr val="bg1"/>
                </a:solidFill>
              </a:rPr>
              <a:t>Стала его  философским кредо 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84784"/>
            <a:ext cx="2232000" cy="2897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93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93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93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3936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3936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3936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3668" grpId="0" animBg="1"/>
      <p:bldP spid="1393669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z="3600">
                <a:solidFill>
                  <a:schemeClr val="bg1"/>
                </a:solidFill>
              </a:rPr>
              <a:t>Платон</a:t>
            </a:r>
            <a:r>
              <a:rPr lang="ru-RU">
                <a:solidFill>
                  <a:schemeClr val="bg1"/>
                </a:solidFill>
              </a:rPr>
              <a:t> </a:t>
            </a:r>
            <a:br>
              <a:rPr lang="en-US">
                <a:solidFill>
                  <a:schemeClr val="bg1"/>
                </a:solidFill>
              </a:rPr>
            </a:br>
            <a:r>
              <a:rPr lang="ru-RU">
                <a:solidFill>
                  <a:schemeClr val="bg1"/>
                </a:solidFill>
              </a:rPr>
              <a:t>Обоснование идеализма</a:t>
            </a:r>
          </a:p>
        </p:txBody>
      </p:sp>
      <p:sp>
        <p:nvSpPr>
          <p:cNvPr id="138957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863600" y="3057525"/>
            <a:ext cx="4038600" cy="3238500"/>
          </a:xfrm>
        </p:spPr>
        <p:txBody>
          <a:bodyPr/>
          <a:lstStyle/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Апология Сократа</a:t>
            </a:r>
          </a:p>
          <a:p>
            <a:pPr eaLnBrk="1" hangingPunct="1"/>
            <a:r>
              <a:rPr lang="ru-RU" sz="2000" b="1" dirty="0" err="1">
                <a:solidFill>
                  <a:schemeClr val="bg1"/>
                </a:solidFill>
              </a:rPr>
              <a:t>Менон</a:t>
            </a:r>
            <a:endParaRPr lang="ru-RU" sz="2000" b="1" dirty="0">
              <a:solidFill>
                <a:schemeClr val="bg1"/>
              </a:solidFill>
            </a:endParaRPr>
          </a:p>
          <a:p>
            <a:pPr eaLnBrk="1" hangingPunct="1"/>
            <a:r>
              <a:rPr lang="ru-RU" sz="2000" b="1" dirty="0" err="1">
                <a:solidFill>
                  <a:schemeClr val="bg1"/>
                </a:solidFill>
              </a:rPr>
              <a:t>Федон</a:t>
            </a:r>
            <a:endParaRPr lang="ru-RU" sz="2000" b="1" dirty="0">
              <a:solidFill>
                <a:schemeClr val="bg1"/>
              </a:solidFill>
            </a:endParaRP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Пир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Государство</a:t>
            </a:r>
          </a:p>
          <a:p>
            <a:pPr eaLnBrk="1" hangingPunct="1"/>
            <a:r>
              <a:rPr lang="ru-RU" sz="2000" b="1" dirty="0" err="1">
                <a:solidFill>
                  <a:schemeClr val="bg1"/>
                </a:solidFill>
              </a:rPr>
              <a:t>Теэтет</a:t>
            </a:r>
            <a:endParaRPr lang="ru-RU" sz="2000" b="1" dirty="0">
              <a:solidFill>
                <a:schemeClr val="bg1"/>
              </a:solidFill>
            </a:endParaRPr>
          </a:p>
          <a:p>
            <a:pPr eaLnBrk="1" hangingPunct="1"/>
            <a:r>
              <a:rPr lang="ru-RU" sz="2000" b="1" dirty="0" err="1">
                <a:solidFill>
                  <a:schemeClr val="bg1"/>
                </a:solidFill>
              </a:rPr>
              <a:t>Парменид</a:t>
            </a:r>
            <a:endParaRPr lang="ru-RU" sz="2000" b="1" dirty="0">
              <a:solidFill>
                <a:schemeClr val="bg1"/>
              </a:solidFill>
            </a:endParaRPr>
          </a:p>
          <a:p>
            <a:pPr eaLnBrk="1" hangingPunct="1"/>
            <a:r>
              <a:rPr lang="ru-RU" sz="2000" b="1" dirty="0" err="1">
                <a:solidFill>
                  <a:schemeClr val="bg1"/>
                </a:solidFill>
              </a:rPr>
              <a:t>Тимей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389572" name="Rectangle 4"/>
          <p:cNvSpPr>
            <a:spLocks noChangeArrowheads="1"/>
          </p:cNvSpPr>
          <p:nvPr/>
        </p:nvSpPr>
        <p:spPr bwMode="auto">
          <a:xfrm>
            <a:off x="5912781" y="5397500"/>
            <a:ext cx="2893742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Платон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(428/427-348/347 до н.э.)</a:t>
            </a:r>
          </a:p>
        </p:txBody>
      </p:sp>
      <p:sp>
        <p:nvSpPr>
          <p:cNvPr id="1389574" name="Text Box 6"/>
          <p:cNvSpPr txBox="1">
            <a:spLocks noChangeArrowheads="1"/>
          </p:cNvSpPr>
          <p:nvPr/>
        </p:nvSpPr>
        <p:spPr bwMode="auto">
          <a:xfrm>
            <a:off x="898525" y="1978025"/>
            <a:ext cx="3598863" cy="539750"/>
          </a:xfrm>
          <a:prstGeom prst="rect">
            <a:avLst/>
          </a:prstGeom>
          <a:noFill/>
          <a:ln w="38100" cmpd="dbl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b="1">
                <a:solidFill>
                  <a:schemeClr val="bg1"/>
                </a:solidFill>
              </a:rPr>
              <a:t>Основные сочинения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348874"/>
            <a:ext cx="1476000" cy="2128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9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9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89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89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8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8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8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8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8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8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8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8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8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8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8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8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89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89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5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895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895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4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8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8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8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72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73" dur="1000" fill="hold"/>
                                        <p:tgtEl>
                                          <p:spTgt spid="138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75" presetID="1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6" dur="500" fill="hold"/>
                                        <p:tgtEl>
                                          <p:spTgt spid="138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9571" grpId="0" build="p"/>
      <p:bldP spid="1389571" grpId="1" build="p"/>
      <p:bldP spid="1389571" grpId="2" build="p"/>
      <p:bldP spid="1389571" grpId="3" build="p"/>
      <p:bldP spid="1389572" grpId="0"/>
      <p:bldP spid="138957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Академия Платона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 Концепция </a:t>
            </a:r>
            <a:r>
              <a:rPr lang="ru-RU" dirty="0" err="1">
                <a:solidFill>
                  <a:schemeClr val="bg1"/>
                </a:solidFill>
              </a:rPr>
              <a:t>эйдоса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12099" name="AutoShape 3"/>
          <p:cNvSpPr>
            <a:spLocks noChangeArrowheads="1"/>
          </p:cNvSpPr>
          <p:nvPr/>
        </p:nvSpPr>
        <p:spPr bwMode="auto">
          <a:xfrm>
            <a:off x="790575" y="1727200"/>
            <a:ext cx="2519363" cy="827088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Вещи</a:t>
            </a:r>
          </a:p>
        </p:txBody>
      </p:sp>
      <p:sp>
        <p:nvSpPr>
          <p:cNvPr id="1412100" name="AutoShape 4"/>
          <p:cNvSpPr>
            <a:spLocks noChangeArrowheads="1"/>
          </p:cNvSpPr>
          <p:nvPr/>
        </p:nvSpPr>
        <p:spPr bwMode="auto">
          <a:xfrm>
            <a:off x="3309938" y="1727200"/>
            <a:ext cx="2519362" cy="827088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Идеи</a:t>
            </a:r>
          </a:p>
        </p:txBody>
      </p:sp>
      <p:sp>
        <p:nvSpPr>
          <p:cNvPr id="1412101" name="AutoShape 5"/>
          <p:cNvSpPr>
            <a:spLocks noChangeArrowheads="1"/>
          </p:cNvSpPr>
          <p:nvPr/>
        </p:nvSpPr>
        <p:spPr bwMode="auto">
          <a:xfrm>
            <a:off x="5829300" y="1727200"/>
            <a:ext cx="2519363" cy="827088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Аргументы</a:t>
            </a:r>
          </a:p>
        </p:txBody>
      </p:sp>
      <p:sp>
        <p:nvSpPr>
          <p:cNvPr id="1412102" name="Rectangle 6"/>
          <p:cNvSpPr>
            <a:spLocks noChangeArrowheads="1"/>
          </p:cNvSpPr>
          <p:nvPr/>
        </p:nvSpPr>
        <p:spPr bwMode="auto">
          <a:xfrm>
            <a:off x="790575" y="3849688"/>
            <a:ext cx="2519363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>
                <a:solidFill>
                  <a:srgbClr val="0000FF"/>
                </a:solidFill>
              </a:rPr>
              <a:t>Чувственно</a:t>
            </a:r>
            <a:br>
              <a:rPr lang="ru-RU" sz="2000" b="1">
                <a:solidFill>
                  <a:srgbClr val="0000FF"/>
                </a:solidFill>
              </a:rPr>
            </a:br>
            <a:r>
              <a:rPr lang="ru-RU" sz="2000" b="1">
                <a:solidFill>
                  <a:srgbClr val="0000FF"/>
                </a:solidFill>
              </a:rPr>
              <a:t>воспринимаемы</a:t>
            </a:r>
          </a:p>
        </p:txBody>
      </p:sp>
      <p:sp>
        <p:nvSpPr>
          <p:cNvPr id="1412103" name="Rectangle 7"/>
          <p:cNvSpPr>
            <a:spLocks noChangeArrowheads="1"/>
          </p:cNvSpPr>
          <p:nvPr/>
        </p:nvSpPr>
        <p:spPr bwMode="auto">
          <a:xfrm>
            <a:off x="3309938" y="3849688"/>
            <a:ext cx="2519362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Умопостигаемы</a:t>
            </a:r>
            <a:endParaRPr lang="ru-RU" sz="20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12104" name="Rectangle 8"/>
          <p:cNvSpPr>
            <a:spLocks noChangeArrowheads="1"/>
          </p:cNvSpPr>
          <p:nvPr/>
        </p:nvSpPr>
        <p:spPr bwMode="auto">
          <a:xfrm>
            <a:off x="5829300" y="2554288"/>
            <a:ext cx="2519363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Онтологические</a:t>
            </a:r>
          </a:p>
        </p:txBody>
      </p:sp>
      <p:sp>
        <p:nvSpPr>
          <p:cNvPr id="1412105" name="Rectangle 9"/>
          <p:cNvSpPr>
            <a:spLocks noChangeArrowheads="1"/>
          </p:cNvSpPr>
          <p:nvPr/>
        </p:nvSpPr>
        <p:spPr bwMode="auto">
          <a:xfrm>
            <a:off x="790575" y="5145088"/>
            <a:ext cx="2519363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Несовершенны</a:t>
            </a:r>
          </a:p>
        </p:txBody>
      </p:sp>
      <p:sp>
        <p:nvSpPr>
          <p:cNvPr id="1412106" name="Rectangle 10"/>
          <p:cNvSpPr>
            <a:spLocks noChangeArrowheads="1"/>
          </p:cNvSpPr>
          <p:nvPr/>
        </p:nvSpPr>
        <p:spPr bwMode="auto">
          <a:xfrm>
            <a:off x="3309938" y="5145088"/>
            <a:ext cx="2519362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Совершенны</a:t>
            </a:r>
          </a:p>
        </p:txBody>
      </p:sp>
      <p:sp>
        <p:nvSpPr>
          <p:cNvPr id="1412107" name="Rectangle 11"/>
          <p:cNvSpPr>
            <a:spLocks noChangeArrowheads="1"/>
          </p:cNvSpPr>
          <p:nvPr/>
        </p:nvSpPr>
        <p:spPr bwMode="auto">
          <a:xfrm>
            <a:off x="5829300" y="5145088"/>
            <a:ext cx="2519363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Аксиологические</a:t>
            </a:r>
          </a:p>
        </p:txBody>
      </p:sp>
      <p:sp>
        <p:nvSpPr>
          <p:cNvPr id="1412108" name="Rectangle 12"/>
          <p:cNvSpPr>
            <a:spLocks noChangeArrowheads="1"/>
          </p:cNvSpPr>
          <p:nvPr/>
        </p:nvSpPr>
        <p:spPr bwMode="auto">
          <a:xfrm>
            <a:off x="790575" y="2554288"/>
            <a:ext cx="2519363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>
                <a:solidFill>
                  <a:srgbClr val="0000FF"/>
                </a:solidFill>
              </a:rPr>
              <a:t>Единичны</a:t>
            </a:r>
          </a:p>
        </p:txBody>
      </p:sp>
      <p:sp>
        <p:nvSpPr>
          <p:cNvPr id="1412109" name="Rectangle 13"/>
          <p:cNvSpPr>
            <a:spLocks noChangeArrowheads="1"/>
          </p:cNvSpPr>
          <p:nvPr/>
        </p:nvSpPr>
        <p:spPr bwMode="auto">
          <a:xfrm>
            <a:off x="3309938" y="2554288"/>
            <a:ext cx="2519362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Универсальны</a:t>
            </a:r>
          </a:p>
        </p:txBody>
      </p:sp>
      <p:sp>
        <p:nvSpPr>
          <p:cNvPr id="1412110" name="Rectangle 14"/>
          <p:cNvSpPr>
            <a:spLocks noChangeArrowheads="1"/>
          </p:cNvSpPr>
          <p:nvPr/>
        </p:nvSpPr>
        <p:spPr bwMode="auto">
          <a:xfrm>
            <a:off x="5829300" y="3820601"/>
            <a:ext cx="2519363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Гносеологические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12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12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12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12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12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12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12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12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12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12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12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12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12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12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12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12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12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12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12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12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12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12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12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12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12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12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12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12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12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12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12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12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12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12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12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12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12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12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12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412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412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412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2100" grpId="0" animBg="1"/>
      <p:bldP spid="141210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>
                <a:solidFill>
                  <a:schemeClr val="bg1"/>
                </a:solidFill>
              </a:rPr>
              <a:t>Философия Аристотеля</a:t>
            </a:r>
          </a:p>
        </p:txBody>
      </p:sp>
      <p:sp>
        <p:nvSpPr>
          <p:cNvPr id="147558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863600" y="2878138"/>
            <a:ext cx="4038600" cy="3419475"/>
          </a:xfrm>
        </p:spPr>
        <p:txBody>
          <a:bodyPr/>
          <a:lstStyle/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Метафизика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О душе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О категориях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Первая аналитика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Вторая аналитика</a:t>
            </a:r>
          </a:p>
          <a:p>
            <a:pPr eaLnBrk="1" hangingPunct="1"/>
            <a:r>
              <a:rPr lang="ru-RU" sz="2000" b="1" dirty="0" err="1">
                <a:solidFill>
                  <a:schemeClr val="bg1"/>
                </a:solidFill>
              </a:rPr>
              <a:t>Никомахова</a:t>
            </a:r>
            <a:r>
              <a:rPr lang="ru-RU" sz="2000" b="1" dirty="0">
                <a:solidFill>
                  <a:schemeClr val="bg1"/>
                </a:solidFill>
              </a:rPr>
              <a:t> этика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Политика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Поэтика</a:t>
            </a:r>
          </a:p>
        </p:txBody>
      </p:sp>
      <p:sp>
        <p:nvSpPr>
          <p:cNvPr id="1475590" name="Text Box 6"/>
          <p:cNvSpPr txBox="1">
            <a:spLocks noChangeArrowheads="1"/>
          </p:cNvSpPr>
          <p:nvPr/>
        </p:nvSpPr>
        <p:spPr bwMode="auto">
          <a:xfrm>
            <a:off x="898525" y="1978025"/>
            <a:ext cx="3598863" cy="539750"/>
          </a:xfrm>
          <a:prstGeom prst="rect">
            <a:avLst/>
          </a:prstGeom>
          <a:noFill/>
          <a:ln w="38100" cmpd="dbl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b="1">
                <a:solidFill>
                  <a:schemeClr val="bg1"/>
                </a:solidFill>
              </a:rPr>
              <a:t>Основные сочинения</a:t>
            </a:r>
          </a:p>
        </p:txBody>
      </p:sp>
      <p:pic>
        <p:nvPicPr>
          <p:cNvPr id="7" name="Picture 4" descr="Аристотель (Рафаэль - в полный рост - red1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288" y="1654175"/>
            <a:ext cx="1695450" cy="414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75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75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7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7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7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7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7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7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7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7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7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7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75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75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75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75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75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75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4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7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7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7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950"/>
                            </p:stCondLst>
                            <p:childTnLst>
                              <p:par>
                                <p:cTn id="66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7" dur="1000" fill="hold"/>
                                        <p:tgtEl>
                                          <p:spTgt spid="147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950"/>
                            </p:stCondLst>
                            <p:childTnLst>
                              <p:par>
                                <p:cTn id="69" presetID="1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0" dur="500" fill="hold"/>
                                        <p:tgtEl>
                                          <p:spTgt spid="147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5587" grpId="0" build="p"/>
      <p:bldP spid="1475587" grpId="1" build="p"/>
      <p:bldP spid="1475587" grpId="2" build="p"/>
      <p:bldP spid="1475587" grpId="3" build="p"/>
      <p:bldP spid="147559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0591" y="548680"/>
            <a:ext cx="8408168" cy="487363"/>
          </a:xfrm>
        </p:spPr>
        <p:txBody>
          <a:bodyPr/>
          <a:lstStyle/>
          <a:p>
            <a:pPr algn="ctr" eaLnBrk="1" hangingPunct="1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Слово  «философия» -   греческое</a:t>
            </a:r>
          </a:p>
        </p:txBody>
      </p:sp>
      <p:sp>
        <p:nvSpPr>
          <p:cNvPr id="1227779" name="AutoShape 3"/>
          <p:cNvSpPr>
            <a:spLocks noChangeArrowheads="1"/>
          </p:cNvSpPr>
          <p:nvPr/>
        </p:nvSpPr>
        <p:spPr bwMode="auto">
          <a:xfrm>
            <a:off x="4859338" y="1989138"/>
            <a:ext cx="3598862" cy="2339975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180000"/>
          <a:lstStyle/>
          <a:p>
            <a:pPr algn="ctr"/>
            <a:r>
              <a:rPr lang="ru-RU" sz="3000" b="1" dirty="0" err="1">
                <a:latin typeface="Times New Roman" pitchFamily="18" charset="0"/>
              </a:rPr>
              <a:t>Φιλοσοφί</a:t>
            </a:r>
            <a:r>
              <a:rPr lang="ru-RU" sz="3000" b="1" dirty="0">
                <a:latin typeface="Times New Roman" pitchFamily="18" charset="0"/>
              </a:rPr>
              <a:t>α</a:t>
            </a:r>
            <a:endParaRPr lang="ru-RU" sz="3000" dirty="0"/>
          </a:p>
        </p:txBody>
      </p:sp>
      <p:sp>
        <p:nvSpPr>
          <p:cNvPr id="1227780" name="Text Box 4"/>
          <p:cNvSpPr txBox="1">
            <a:spLocks noChangeArrowheads="1"/>
          </p:cNvSpPr>
          <p:nvPr/>
        </p:nvSpPr>
        <p:spPr bwMode="auto">
          <a:xfrm>
            <a:off x="5505450" y="3057525"/>
            <a:ext cx="264795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5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φιλειν</a:t>
            </a:r>
            <a:r>
              <a:rPr lang="ru-RU" sz="2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2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любить</a:t>
            </a:r>
          </a:p>
          <a:p>
            <a:pPr algn="ctr" eaLnBrk="1" hangingPunct="1">
              <a:defRPr/>
            </a:pPr>
            <a:r>
              <a:rPr lang="ru-RU" sz="25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σοφί</a:t>
            </a:r>
            <a:r>
              <a:rPr lang="ru-RU" sz="25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α</a:t>
            </a:r>
            <a:r>
              <a:rPr lang="ru-RU" sz="2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2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мудрость</a:t>
            </a:r>
            <a:endParaRPr lang="ru-RU" sz="2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27781" name="Text Box 5"/>
          <p:cNvSpPr txBox="1">
            <a:spLocks noChangeArrowheads="1"/>
          </p:cNvSpPr>
          <p:nvPr/>
        </p:nvSpPr>
        <p:spPr bwMode="auto">
          <a:xfrm>
            <a:off x="268288" y="5505450"/>
            <a:ext cx="4116387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Впервые предложил Пифагор 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 до н.э.)</a:t>
            </a:r>
          </a:p>
        </p:txBody>
      </p:sp>
      <p:pic>
        <p:nvPicPr>
          <p:cNvPr id="23558" name="Picture 7" descr="G:\D\Папа\К изданию\Электронное учебное пособие по философии\К заданию  2. Афинская школа. Картина Рафаэля\Пифагор 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" y="1246188"/>
            <a:ext cx="3240088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7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7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27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7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7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7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7779" grpId="0" animBg="1"/>
      <p:bldP spid="1227780" grpId="0" build="p"/>
      <p:bldP spid="1227781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81" name="Rectangle 5"/>
          <p:cNvSpPr>
            <a:spLocks noGrp="1" noChangeArrowheads="1"/>
          </p:cNvSpPr>
          <p:nvPr>
            <p:ph type="title"/>
          </p:nvPr>
        </p:nvSpPr>
        <p:spPr>
          <a:xfrm>
            <a:off x="1115616" y="548680"/>
            <a:ext cx="6400800" cy="487363"/>
          </a:xfrm>
        </p:spPr>
        <p:txBody>
          <a:bodyPr/>
          <a:lstStyle/>
          <a:p>
            <a:pPr algn="ctr" eaLnBrk="1" hangingPunct="1"/>
            <a:r>
              <a:rPr lang="ru-RU" dirty="0">
                <a:solidFill>
                  <a:srgbClr val="FFFF00"/>
                </a:solidFill>
              </a:rPr>
              <a:t>Онтология Аристотеля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Сущее и его виды</a:t>
            </a:r>
          </a:p>
        </p:txBody>
      </p:sp>
      <p:sp>
        <p:nvSpPr>
          <p:cNvPr id="1506313" name="AutoShape 9"/>
          <p:cNvSpPr>
            <a:spLocks noChangeArrowheads="1"/>
          </p:cNvSpPr>
          <p:nvPr/>
        </p:nvSpPr>
        <p:spPr bwMode="auto">
          <a:xfrm>
            <a:off x="1079612" y="3979602"/>
            <a:ext cx="4500500" cy="11874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Онтология</a:t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изучает</a:t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сущее как сущее</a:t>
            </a:r>
            <a:r>
              <a:rPr lang="ru-RU" b="1" dirty="0">
                <a:solidFill>
                  <a:srgbClr val="0000FF"/>
                </a:solidFill>
              </a:rPr>
              <a:t>.</a:t>
            </a:r>
          </a:p>
        </p:txBody>
      </p:sp>
      <p:pic>
        <p:nvPicPr>
          <p:cNvPr id="152586" name="Picture 10" descr="Аристотель (Рафаэль - в полный рост - red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28194"/>
            <a:ext cx="1728192" cy="4219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с одним вырезанным скругленным углом 1"/>
          <p:cNvSpPr/>
          <p:nvPr/>
        </p:nvSpPr>
        <p:spPr>
          <a:xfrm>
            <a:off x="1079612" y="1700808"/>
            <a:ext cx="4572508" cy="201277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 «первой философии», т.е. «метафизики» - сущее как таковое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06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2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2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81" grpId="0"/>
      <p:bldP spid="150631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>
                <a:solidFill>
                  <a:schemeClr val="bg1"/>
                </a:solidFill>
              </a:rPr>
              <a:t>Онтология Аристотеля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Сущее и его виды (десять категорий)</a:t>
            </a:r>
          </a:p>
        </p:txBody>
      </p:sp>
      <p:sp>
        <p:nvSpPr>
          <p:cNvPr id="155652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991428"/>
            <a:ext cx="6837363" cy="3959225"/>
          </a:xfrm>
          <a:noFill/>
        </p:spPr>
        <p:txBody>
          <a:bodyPr/>
          <a:lstStyle/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Сущность</a:t>
            </a:r>
            <a:r>
              <a:rPr lang="en-US" sz="2000" b="1" dirty="0">
                <a:solidFill>
                  <a:srgbClr val="00FFFF"/>
                </a:solidFill>
              </a:rPr>
              <a:t> </a:t>
            </a:r>
            <a:r>
              <a:rPr lang="en-US" sz="2000" b="1" dirty="0">
                <a:solidFill>
                  <a:schemeClr val="bg1"/>
                </a:solidFill>
              </a:rPr>
              <a:t>(</a:t>
            </a:r>
            <a:r>
              <a:rPr lang="ru-RU" sz="2000" b="1" i="1" dirty="0">
                <a:solidFill>
                  <a:schemeClr val="bg1"/>
                </a:solidFill>
              </a:rPr>
              <a:t>лат.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rgbClr val="00FFFF"/>
                </a:solidFill>
              </a:rPr>
              <a:t>substantia</a:t>
            </a:r>
            <a:r>
              <a:rPr lang="en-US" sz="2000" b="1" dirty="0">
                <a:solidFill>
                  <a:schemeClr val="bg1"/>
                </a:solidFill>
              </a:rPr>
              <a:t>)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512452" name="Text Box 4"/>
          <p:cNvSpPr txBox="1">
            <a:spLocks noChangeArrowheads="1"/>
          </p:cNvSpPr>
          <p:nvPr/>
        </p:nvSpPr>
        <p:spPr bwMode="auto">
          <a:xfrm>
            <a:off x="5045374" y="5085184"/>
            <a:ext cx="372146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Отдельная монета 1000 тенге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деньги</a:t>
            </a:r>
          </a:p>
        </p:txBody>
      </p:sp>
      <p:sp>
        <p:nvSpPr>
          <p:cNvPr id="1512454" name="AutoShape 6"/>
          <p:cNvSpPr>
            <a:spLocks noChangeArrowheads="1"/>
          </p:cNvSpPr>
          <p:nvPr/>
        </p:nvSpPr>
        <p:spPr bwMode="auto">
          <a:xfrm rot="10800000">
            <a:off x="358775" y="2698750"/>
            <a:ext cx="4498975" cy="3598863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 anchorCtr="1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Сущность, называемая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так в самом основном,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первичном и безусловном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смысле…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как, например,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отдельный человек...</a:t>
            </a:r>
            <a:br>
              <a:rPr lang="ru-RU" b="1" dirty="0">
                <a:solidFill>
                  <a:srgbClr val="0000FF"/>
                </a:solidFill>
              </a:rPr>
            </a:b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728419"/>
            <a:ext cx="1819275" cy="18097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5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12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55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512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1" grpId="0"/>
      <p:bldP spid="155652" grpId="0" build="p"/>
      <p:bldP spid="1512452" grpId="0"/>
      <p:bldP spid="151245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>
                <a:solidFill>
                  <a:schemeClr val="bg1"/>
                </a:solidFill>
              </a:rPr>
              <a:t>Онтология Аристотеля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Сущее и его виды (десять категорий)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98638"/>
            <a:ext cx="6837363" cy="3959225"/>
          </a:xfrm>
          <a:noFill/>
        </p:spPr>
        <p:txBody>
          <a:bodyPr/>
          <a:lstStyle/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Сущность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</a:rPr>
              <a:t>Количество</a:t>
            </a:r>
            <a:r>
              <a:rPr lang="en-US" sz="2000" b="1" dirty="0">
                <a:solidFill>
                  <a:srgbClr val="00FFFF"/>
                </a:solidFill>
              </a:rPr>
              <a:t> </a:t>
            </a:r>
            <a:r>
              <a:rPr lang="en-US" sz="2000" b="1" dirty="0">
                <a:solidFill>
                  <a:schemeClr val="bg1"/>
                </a:solidFill>
              </a:rPr>
              <a:t>(</a:t>
            </a:r>
            <a:r>
              <a:rPr lang="ru-RU" sz="2000" b="1" dirty="0">
                <a:solidFill>
                  <a:schemeClr val="bg1"/>
                </a:solidFill>
              </a:rPr>
              <a:t>сколько?</a:t>
            </a:r>
            <a:r>
              <a:rPr lang="en-US" sz="2000" b="1" dirty="0">
                <a:solidFill>
                  <a:schemeClr val="bg1"/>
                </a:solidFill>
              </a:rPr>
              <a:t>)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518596" name="Text Box 4"/>
          <p:cNvSpPr txBox="1">
            <a:spLocks noChangeArrowheads="1"/>
          </p:cNvSpPr>
          <p:nvPr/>
        </p:nvSpPr>
        <p:spPr bwMode="auto">
          <a:xfrm>
            <a:off x="4549400" y="5296198"/>
            <a:ext cx="185698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Номиналом</a:t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</a:t>
            </a:r>
          </a:p>
          <a:p>
            <a:pPr algn="ctr" eaLnBrk="1" hangingPunct="1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Весом 1, 24 гр.</a:t>
            </a:r>
          </a:p>
        </p:txBody>
      </p:sp>
      <p:sp>
        <p:nvSpPr>
          <p:cNvPr id="1518597" name="Text Box 5"/>
          <p:cNvSpPr txBox="1">
            <a:spLocks noChangeArrowheads="1"/>
          </p:cNvSpPr>
          <p:nvPr/>
        </p:nvSpPr>
        <p:spPr bwMode="auto">
          <a:xfrm>
            <a:off x="6743589" y="5757863"/>
            <a:ext cx="22290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Номиналом 50000</a:t>
            </a:r>
          </a:p>
          <a:p>
            <a:pPr algn="ctr" eaLnBrk="1" hangingPunct="1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Весом 1000гр. </a:t>
            </a:r>
          </a:p>
        </p:txBody>
      </p:sp>
      <p:sp>
        <p:nvSpPr>
          <p:cNvPr id="158726" name="AutoShape 6"/>
          <p:cNvSpPr>
            <a:spLocks noChangeArrowheads="1"/>
          </p:cNvSpPr>
          <p:nvPr/>
        </p:nvSpPr>
        <p:spPr bwMode="auto">
          <a:xfrm rot="10800000">
            <a:off x="285750" y="2878138"/>
            <a:ext cx="4570413" cy="3598862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 anchorCtr="1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Количеством называется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то, что делимо на составные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части, каждая из которых,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будет ли их две или больше,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есть по природе что-то одно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и определённое нечто.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Всякое количество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есть множество,</a:t>
            </a:r>
            <a:br>
              <a:rPr lang="ru-RU" b="1" dirty="0">
                <a:solidFill>
                  <a:srgbClr val="0000FF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если оно счислимо,</a:t>
            </a:r>
            <a:br>
              <a:rPr lang="ru-RU" b="1" dirty="0">
                <a:solidFill>
                  <a:srgbClr val="006600"/>
                </a:solidFill>
              </a:rPr>
            </a:br>
            <a:r>
              <a:rPr lang="ru-RU" b="1" dirty="0">
                <a:solidFill>
                  <a:srgbClr val="0000FF"/>
                </a:solidFill>
              </a:rPr>
              <a:t> </a:t>
            </a:r>
            <a:br>
              <a:rPr lang="ru-RU" b="1" dirty="0">
                <a:solidFill>
                  <a:srgbClr val="0000FF"/>
                </a:solidFill>
              </a:rPr>
            </a:b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1518601" name="Text Box 9"/>
          <p:cNvSpPr txBox="1">
            <a:spLocks noChangeArrowheads="1"/>
          </p:cNvSpPr>
          <p:nvPr/>
        </p:nvSpPr>
        <p:spPr bwMode="auto">
          <a:xfrm>
            <a:off x="790575" y="5505450"/>
            <a:ext cx="3532188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>
                <a:solidFill>
                  <a:schemeClr val="bg1"/>
                </a:solidFill>
              </a:rPr>
              <a:t>а величина – если измеримо</a:t>
            </a:r>
            <a:r>
              <a:rPr lang="ru-RU" b="1" dirty="0">
                <a:solidFill>
                  <a:srgbClr val="006600"/>
                </a:solidFill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392" y="4005064"/>
            <a:ext cx="1084998" cy="10789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878138"/>
            <a:ext cx="2627159" cy="26271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8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8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8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18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51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518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2" grpId="0"/>
      <p:bldP spid="158723" grpId="0" build="p"/>
      <p:bldP spid="1518596" grpId="0"/>
      <p:bldP spid="1518597" grpId="0"/>
      <p:bldP spid="158726" grpId="0" animBg="1"/>
      <p:bldP spid="1518601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Сущее и его виды (десять категорий)</a:t>
            </a:r>
          </a:p>
        </p:txBody>
      </p:sp>
      <p:sp>
        <p:nvSpPr>
          <p:cNvPr id="15206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98638"/>
            <a:ext cx="6837363" cy="3959225"/>
          </a:xfrm>
          <a:noFill/>
        </p:spPr>
        <p:txBody>
          <a:bodyPr/>
          <a:lstStyle/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Сущность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</a:rPr>
              <a:t>Количество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</a:rPr>
              <a:t>Качество </a:t>
            </a:r>
            <a:r>
              <a:rPr lang="ru-RU" sz="2000" b="1" dirty="0">
                <a:solidFill>
                  <a:schemeClr val="bg1"/>
                </a:solidFill>
              </a:rPr>
              <a:t>(какое?)</a:t>
            </a:r>
          </a:p>
        </p:txBody>
      </p:sp>
      <p:sp>
        <p:nvSpPr>
          <p:cNvPr id="1520645" name="Text Box 5"/>
          <p:cNvSpPr txBox="1">
            <a:spLocks noChangeArrowheads="1"/>
          </p:cNvSpPr>
          <p:nvPr/>
        </p:nvSpPr>
        <p:spPr bwMode="auto">
          <a:xfrm>
            <a:off x="2627784" y="5937250"/>
            <a:ext cx="63014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>
                <a:solidFill>
                  <a:schemeClr val="bg1"/>
                </a:solidFill>
              </a:rPr>
              <a:t>                    Умеет играть в футбол</a:t>
            </a:r>
          </a:p>
        </p:txBody>
      </p:sp>
      <p:pic>
        <p:nvPicPr>
          <p:cNvPr id="5122" name="Picture 2" descr="G:\D\Папа\Плакаты\Новая папка\4191810_lar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844824"/>
            <a:ext cx="5580000" cy="369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1" name="Rectangle 3"/>
          <p:cNvSpPr>
            <a:spLocks noGrp="1" noChangeArrowheads="1"/>
          </p:cNvSpPr>
          <p:nvPr>
            <p:ph type="title"/>
          </p:nvPr>
        </p:nvSpPr>
        <p:spPr>
          <a:xfrm>
            <a:off x="755576" y="620688"/>
            <a:ext cx="6400800" cy="487363"/>
          </a:xfrm>
        </p:spPr>
        <p:txBody>
          <a:bodyPr/>
          <a:lstStyle/>
          <a:p>
            <a:pPr algn="ctr" eaLnBrk="1" hangingPunct="1"/>
            <a:r>
              <a:rPr lang="ru-RU" dirty="0">
                <a:solidFill>
                  <a:schemeClr val="bg1"/>
                </a:solidFill>
              </a:rPr>
              <a:t>Онтология Аристотеля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Сущее и его виды (десять категорий)</a:t>
            </a:r>
          </a:p>
        </p:txBody>
      </p:sp>
      <p:sp>
        <p:nvSpPr>
          <p:cNvPr id="1522692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57200" y="1798638"/>
            <a:ext cx="6837363" cy="3959225"/>
          </a:xfrm>
        </p:spPr>
        <p:txBody>
          <a:bodyPr/>
          <a:lstStyle/>
          <a:p>
            <a:pPr eaLnBrk="1" hangingPunct="1"/>
            <a:r>
              <a:rPr lang="ru-RU" sz="2000" b="1" dirty="0">
                <a:solidFill>
                  <a:srgbClr val="FFFF00"/>
                </a:solidFill>
              </a:rPr>
              <a:t>Сущность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</a:rPr>
              <a:t>Количество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</a:rPr>
              <a:t>Качество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</a:rPr>
              <a:t>Отношение</a:t>
            </a:r>
          </a:p>
        </p:txBody>
      </p:sp>
      <p:sp>
        <p:nvSpPr>
          <p:cNvPr id="1522695" name="Text Box 7"/>
          <p:cNvSpPr txBox="1">
            <a:spLocks noChangeArrowheads="1"/>
          </p:cNvSpPr>
          <p:nvPr/>
        </p:nvSpPr>
        <p:spPr bwMode="auto">
          <a:xfrm>
            <a:off x="6347591" y="5556572"/>
            <a:ext cx="1092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chemeClr val="bg1"/>
                </a:solidFill>
              </a:rPr>
              <a:t>Больше</a:t>
            </a:r>
          </a:p>
        </p:txBody>
      </p:sp>
      <p:sp>
        <p:nvSpPr>
          <p:cNvPr id="1522696" name="Text Box 8"/>
          <p:cNvSpPr txBox="1">
            <a:spLocks noChangeArrowheads="1"/>
          </p:cNvSpPr>
          <p:nvPr/>
        </p:nvSpPr>
        <p:spPr bwMode="auto">
          <a:xfrm>
            <a:off x="3202912" y="5373216"/>
            <a:ext cx="154052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chemeClr val="bg1"/>
                </a:solidFill>
              </a:rPr>
              <a:t>Меньше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673" y="4265427"/>
            <a:ext cx="1084998" cy="10789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15398"/>
            <a:ext cx="2627159" cy="2627159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07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2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22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2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22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2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22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2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22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2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522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2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226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226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226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22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1" grpId="0"/>
      <p:bldP spid="1522692" grpId="0" build="p"/>
      <p:bldP spid="1522695" grpId="0"/>
      <p:bldP spid="152269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Категории Аристотеля</a:t>
            </a:r>
            <a:br>
              <a:rPr lang="en-US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52473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798638"/>
            <a:ext cx="6837363" cy="3959225"/>
          </a:xfrm>
        </p:spPr>
        <p:txBody>
          <a:bodyPr/>
          <a:lstStyle/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Сущность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</a:rPr>
              <a:t>Количество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</a:rPr>
              <a:t>Качество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</a:rPr>
              <a:t>Отношение</a:t>
            </a:r>
          </a:p>
          <a:p>
            <a:pPr eaLnBrk="1" hangingPunct="1"/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Место (где?)</a:t>
            </a:r>
          </a:p>
        </p:txBody>
      </p:sp>
      <p:sp>
        <p:nvSpPr>
          <p:cNvPr id="1524741" name="Text Box 5"/>
          <p:cNvSpPr txBox="1">
            <a:spLocks noChangeArrowheads="1"/>
          </p:cNvSpPr>
          <p:nvPr/>
        </p:nvSpPr>
        <p:spPr bwMode="auto">
          <a:xfrm>
            <a:off x="5639470" y="6116638"/>
            <a:ext cx="11226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chemeClr val="bg1"/>
                </a:solidFill>
              </a:rPr>
              <a:t>На море</a:t>
            </a:r>
          </a:p>
        </p:txBody>
      </p:sp>
      <p:pic>
        <p:nvPicPr>
          <p:cNvPr id="2050" name="Picture 2" descr="G:\D\Папа\Плакаты\3517830c4c8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00808"/>
            <a:ext cx="5459882" cy="41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4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24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24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4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24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24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4739" grpId="0" build="p"/>
      <p:bldP spid="1524741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Онтология Аристотеля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Сущее и его виды (десять категорий)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798638"/>
            <a:ext cx="6837363" cy="3959225"/>
          </a:xfrm>
        </p:spPr>
        <p:txBody>
          <a:bodyPr/>
          <a:lstStyle/>
          <a:p>
            <a:pPr eaLnBrk="1" hangingPunct="1"/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Сущность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Количество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Качество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Отношение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когда?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eaLnBrk="1" hangingPunct="1">
              <a:buNone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Сегодня она первая </a:t>
            </a:r>
          </a:p>
          <a:p>
            <a:pPr marL="0" indent="0" eaLnBrk="1" hangingPunct="1">
              <a:buNone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Лора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Деккер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</a:t>
            </a:r>
          </a:p>
        </p:txBody>
      </p:sp>
      <p:pic>
        <p:nvPicPr>
          <p:cNvPr id="2050" name="Picture 2" descr="G:\D\Папа\Плакаты\960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47" y="1925065"/>
            <a:ext cx="4928990" cy="27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>
                <a:solidFill>
                  <a:schemeClr val="bg1"/>
                </a:solidFill>
              </a:rPr>
              <a:t>Онтология Аристотеля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Сущее и его виды (десять категорий)</a:t>
            </a:r>
          </a:p>
        </p:txBody>
      </p:sp>
      <p:sp>
        <p:nvSpPr>
          <p:cNvPr id="153293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98638"/>
            <a:ext cx="6837363" cy="3959225"/>
          </a:xfrm>
          <a:noFill/>
        </p:spPr>
        <p:txBody>
          <a:bodyPr/>
          <a:lstStyle/>
          <a:p>
            <a:pPr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Сущность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Количество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Качество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Отношение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</a:t>
            </a:r>
          </a:p>
          <a:p>
            <a:pPr eaLnBrk="1" hangingPunct="1"/>
            <a:r>
              <a:rPr lang="ru-RU" sz="20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Положение</a:t>
            </a:r>
          </a:p>
        </p:txBody>
      </p:sp>
      <p:sp>
        <p:nvSpPr>
          <p:cNvPr id="1532933" name="Text Box 5"/>
          <p:cNvSpPr txBox="1">
            <a:spLocks noChangeArrowheads="1"/>
          </p:cNvSpPr>
          <p:nvPr/>
        </p:nvSpPr>
        <p:spPr bwMode="auto">
          <a:xfrm>
            <a:off x="4659313" y="5865813"/>
            <a:ext cx="889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Сидит</a:t>
            </a:r>
          </a:p>
        </p:txBody>
      </p:sp>
      <p:sp>
        <p:nvSpPr>
          <p:cNvPr id="1532934" name="Text Box 6"/>
          <p:cNvSpPr txBox="1">
            <a:spLocks noChangeArrowheads="1"/>
          </p:cNvSpPr>
          <p:nvPr/>
        </p:nvSpPr>
        <p:spPr bwMode="auto">
          <a:xfrm>
            <a:off x="6456363" y="5865813"/>
            <a:ext cx="8556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Стоит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363" y="1628800"/>
            <a:ext cx="4752000" cy="4104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532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9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5329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9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5329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9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5329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9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5329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9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5329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9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5329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329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329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329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32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32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32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329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32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0" grpId="0"/>
      <p:bldP spid="1532930" grpId="0" uiExpand="1" build="p"/>
      <p:bldP spid="1532933" grpId="0"/>
      <p:bldP spid="1532934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Онтология Аристотеля</a:t>
            </a:r>
            <a:b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Сущее и его виды (десять категорий)</a:t>
            </a:r>
          </a:p>
        </p:txBody>
      </p:sp>
      <p:sp>
        <p:nvSpPr>
          <p:cNvPr id="1534978" name="Rectangle 2"/>
          <p:cNvSpPr>
            <a:spLocks noGrp="1" noChangeArrowheads="1"/>
          </p:cNvSpPr>
          <p:nvPr>
            <p:ph sz="half" idx="1"/>
          </p:nvPr>
        </p:nvSpPr>
        <p:spPr>
          <a:xfrm>
            <a:off x="457200" y="1798638"/>
            <a:ext cx="6837363" cy="3959225"/>
          </a:xfrm>
        </p:spPr>
        <p:txBody>
          <a:bodyPr/>
          <a:lstStyle/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Сущность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Количество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Качество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Отношение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Место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Время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</a:rPr>
              <a:t>Положение</a:t>
            </a:r>
          </a:p>
          <a:p>
            <a:pPr eaLnBrk="1" hangingPunct="1"/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Обладание</a:t>
            </a:r>
          </a:p>
        </p:txBody>
      </p:sp>
      <p:sp>
        <p:nvSpPr>
          <p:cNvPr id="1534980" name="Text Box 4"/>
          <p:cNvSpPr txBox="1">
            <a:spLocks noChangeArrowheads="1"/>
          </p:cNvSpPr>
          <p:nvPr/>
        </p:nvSpPr>
        <p:spPr bwMode="auto">
          <a:xfrm>
            <a:off x="4788024" y="5445224"/>
            <a:ext cx="24834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chemeClr val="bg1"/>
                </a:solidFill>
              </a:rPr>
              <a:t>Волшебная палочка</a:t>
            </a:r>
          </a:p>
        </p:txBody>
      </p:sp>
      <p:pic>
        <p:nvPicPr>
          <p:cNvPr id="8194" name="Picture 2" descr="G:\D\Папа\Плакаты\Новая папка\poapic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106" y="1556792"/>
            <a:ext cx="5472000" cy="3623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6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4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34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49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349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49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349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49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349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49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349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49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349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49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349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49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349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4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534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4" grpId="0"/>
      <p:bldP spid="1534978" grpId="0" uiExpand="1" build="p"/>
      <p:bldP spid="1534980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solidFill>
                  <a:schemeClr val="bg1"/>
                </a:solidFill>
              </a:rPr>
              <a:t>Онтология Аристотеля</a:t>
            </a:r>
            <a:br>
              <a:rPr lang="en-US">
                <a:solidFill>
                  <a:schemeClr val="bg1"/>
                </a:solidFill>
              </a:rPr>
            </a:br>
            <a:r>
              <a:rPr lang="ru-RU" sz="2800">
                <a:solidFill>
                  <a:schemeClr val="bg1"/>
                </a:solidFill>
              </a:rPr>
              <a:t>Сущее и его виды (десять категорий)</a:t>
            </a:r>
          </a:p>
        </p:txBody>
      </p:sp>
      <p:sp>
        <p:nvSpPr>
          <p:cNvPr id="1537026" name="Rectangle 2"/>
          <p:cNvSpPr>
            <a:spLocks noGrp="1" noChangeArrowheads="1"/>
          </p:cNvSpPr>
          <p:nvPr>
            <p:ph sz="half" idx="1"/>
          </p:nvPr>
        </p:nvSpPr>
        <p:spPr>
          <a:xfrm>
            <a:off x="323529" y="1556792"/>
            <a:ext cx="3456384" cy="4103241"/>
          </a:xfrm>
        </p:spPr>
        <p:txBody>
          <a:bodyPr/>
          <a:lstStyle/>
          <a:p>
            <a:pPr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Сущность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Количество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Качество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Отношение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Положение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Обладание</a:t>
            </a:r>
          </a:p>
          <a:p>
            <a:pPr eaLnBrk="1" hangingPunct="1"/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Действие</a:t>
            </a:r>
          </a:p>
        </p:txBody>
      </p:sp>
      <p:pic>
        <p:nvPicPr>
          <p:cNvPr id="2" name="Picture 2" descr="G:\D\Папа\Плакаты\Символы\flag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772816"/>
            <a:ext cx="4762500" cy="353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7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7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7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7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7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7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7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7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7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37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7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37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37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37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37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37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37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37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37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37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37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37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37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37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370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370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370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02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00025"/>
            <a:ext cx="8231187" cy="1144588"/>
          </a:xfrm>
          <a:noFill/>
        </p:spPr>
        <p:txBody>
          <a:bodyPr/>
          <a:lstStyle/>
          <a:p>
            <a:pPr algn="ctr" eaLnBrk="1" hangingPunct="1"/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 - все то что нас окружает и мы сами </a:t>
            </a:r>
            <a:b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Мировоззрение- система взглядов на мир </a:t>
            </a:r>
          </a:p>
        </p:txBody>
      </p:sp>
      <p:pic>
        <p:nvPicPr>
          <p:cNvPr id="97283" name="Picture 3" descr="G:\D\Папа\Плакаты\www _creep_ru0ч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7956000" cy="4532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Десять категорий Аристотеля</a:t>
            </a:r>
          </a:p>
        </p:txBody>
      </p:sp>
      <p:sp>
        <p:nvSpPr>
          <p:cNvPr id="1539074" name="Rectangle 2"/>
          <p:cNvSpPr>
            <a:spLocks noGrp="1" noChangeArrowheads="1"/>
          </p:cNvSpPr>
          <p:nvPr>
            <p:ph sz="half" idx="1"/>
          </p:nvPr>
        </p:nvSpPr>
        <p:spPr>
          <a:xfrm>
            <a:off x="144692" y="1268760"/>
            <a:ext cx="2987148" cy="4463281"/>
          </a:xfrm>
        </p:spPr>
        <p:txBody>
          <a:bodyPr/>
          <a:lstStyle/>
          <a:p>
            <a:pPr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Сущность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Количество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Качество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Отношение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Положение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Обладание</a:t>
            </a:r>
          </a:p>
          <a:p>
            <a:pPr eaLnBrk="1" hangingPunct="1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Действие</a:t>
            </a:r>
          </a:p>
          <a:p>
            <a:pPr eaLnBrk="1" hangingPunct="1"/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Страдание </a:t>
            </a:r>
          </a:p>
          <a:p>
            <a:pPr marL="0" indent="0" eaLnBrk="1" hangingPunct="1">
              <a:buNone/>
            </a:pP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9076" name="Text Box 4"/>
          <p:cNvSpPr txBox="1">
            <a:spLocks noChangeArrowheads="1"/>
          </p:cNvSpPr>
          <p:nvPr/>
        </p:nvSpPr>
        <p:spPr bwMode="auto">
          <a:xfrm>
            <a:off x="6023306" y="4997757"/>
            <a:ext cx="261667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Цветы «опыляют»</a:t>
            </a:r>
          </a:p>
          <a:p>
            <a:pPr algn="ctr" eaLnBrk="1" hangingPunct="1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Действие бабочки на</a:t>
            </a:r>
          </a:p>
          <a:p>
            <a:pPr algn="ctr" eaLnBrk="1" hangingPunct="1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цветок</a:t>
            </a:r>
          </a:p>
        </p:txBody>
      </p:sp>
      <p:pic>
        <p:nvPicPr>
          <p:cNvPr id="2" name="Picture 2" descr="G:\D\Папа\Плакаты\aч406 (9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41485"/>
            <a:ext cx="4320000" cy="345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8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39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39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39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39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39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39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390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390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390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390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539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2" grpId="0"/>
      <p:bldP spid="1539074" grpId="0" uiExpand="1" build="p"/>
      <p:bldP spid="1539076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>
                <a:solidFill>
                  <a:schemeClr val="bg1"/>
                </a:solidFill>
              </a:rPr>
              <a:t>Онтология Аристотеля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Четыре причины</a:t>
            </a:r>
          </a:p>
        </p:txBody>
      </p:sp>
      <p:sp>
        <p:nvSpPr>
          <p:cNvPr id="1555465" name="Text Box 9"/>
          <p:cNvSpPr txBox="1">
            <a:spLocks noChangeArrowheads="1"/>
          </p:cNvSpPr>
          <p:nvPr/>
        </p:nvSpPr>
        <p:spPr bwMode="auto">
          <a:xfrm>
            <a:off x="5759026" y="5578474"/>
            <a:ext cx="3059112" cy="650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chemeClr val="bg1"/>
                </a:solidFill>
              </a:rPr>
              <a:t>Материальная причина –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металл</a:t>
            </a:r>
          </a:p>
        </p:txBody>
      </p:sp>
      <p:sp>
        <p:nvSpPr>
          <p:cNvPr id="1555466" name="Text Box 10"/>
          <p:cNvSpPr txBox="1">
            <a:spLocks noChangeArrowheads="1"/>
          </p:cNvSpPr>
          <p:nvPr/>
        </p:nvSpPr>
        <p:spPr bwMode="auto">
          <a:xfrm>
            <a:off x="395288" y="1453928"/>
            <a:ext cx="3059112" cy="650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chemeClr val="bg1"/>
                </a:solidFill>
              </a:rPr>
              <a:t>Формальная причина –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вид (</a:t>
            </a:r>
            <a:r>
              <a:rPr lang="ru-RU" b="1" dirty="0" err="1">
                <a:solidFill>
                  <a:schemeClr val="bg1"/>
                </a:solidFill>
              </a:rPr>
              <a:t>эйдос</a:t>
            </a:r>
            <a:r>
              <a:rPr lang="ru-RU" b="1" dirty="0">
                <a:solidFill>
                  <a:schemeClr val="bg1"/>
                </a:solidFill>
              </a:rPr>
              <a:t>) скульптуры</a:t>
            </a:r>
          </a:p>
        </p:txBody>
      </p:sp>
      <p:sp>
        <p:nvSpPr>
          <p:cNvPr id="1555467" name="Text Box 11"/>
          <p:cNvSpPr txBox="1">
            <a:spLocks noChangeArrowheads="1"/>
          </p:cNvSpPr>
          <p:nvPr/>
        </p:nvSpPr>
        <p:spPr bwMode="auto">
          <a:xfrm>
            <a:off x="5868144" y="1453929"/>
            <a:ext cx="3059112" cy="650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chemeClr val="bg1"/>
                </a:solidFill>
              </a:rPr>
              <a:t>Действующая причина –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скульптор</a:t>
            </a:r>
          </a:p>
        </p:txBody>
      </p:sp>
      <p:sp>
        <p:nvSpPr>
          <p:cNvPr id="1555468" name="Text Box 12"/>
          <p:cNvSpPr txBox="1">
            <a:spLocks noChangeArrowheads="1"/>
          </p:cNvSpPr>
          <p:nvPr/>
        </p:nvSpPr>
        <p:spPr bwMode="auto">
          <a:xfrm>
            <a:off x="401535" y="5578475"/>
            <a:ext cx="3059112" cy="650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chemeClr val="bg1"/>
                </a:solidFill>
              </a:rPr>
              <a:t>Целевая причина –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 Идея мира детства </a:t>
            </a:r>
          </a:p>
          <a:p>
            <a:pPr algn="ctr" eaLnBrk="1" hangingPunct="1"/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051" name="Picture 3" descr="G:\D\Папа\Плакаты\foto-pionerskay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377440"/>
            <a:ext cx="3852000" cy="308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5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55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5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55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5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554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55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55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5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554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55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55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5465" grpId="0" animBg="1"/>
      <p:bldP spid="1555466" grpId="0" animBg="1"/>
      <p:bldP spid="1555467" grpId="0" animBg="1"/>
      <p:bldP spid="1555468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Аристотель основатель формальной логики</a:t>
            </a:r>
            <a:br>
              <a:rPr lang="ru-RU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565704" name="AutoShape 8"/>
          <p:cNvSpPr>
            <a:spLocks noChangeArrowheads="1"/>
          </p:cNvSpPr>
          <p:nvPr/>
        </p:nvSpPr>
        <p:spPr bwMode="auto">
          <a:xfrm>
            <a:off x="3057525" y="1619250"/>
            <a:ext cx="3059113" cy="1079500"/>
          </a:xfrm>
          <a:prstGeom prst="bevel">
            <a:avLst>
              <a:gd name="adj" fmla="val 12500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>
                <a:solidFill>
                  <a:srgbClr val="A50021"/>
                </a:solidFill>
              </a:rPr>
              <a:t>Формы мышления</a:t>
            </a:r>
            <a:endParaRPr lang="ru-RU" sz="1600" b="1">
              <a:solidFill>
                <a:srgbClr val="A50021"/>
              </a:solidFill>
            </a:endParaRPr>
          </a:p>
        </p:txBody>
      </p:sp>
      <p:sp>
        <p:nvSpPr>
          <p:cNvPr id="1565705" name="AutoShape 9"/>
          <p:cNvSpPr>
            <a:spLocks noChangeArrowheads="1"/>
          </p:cNvSpPr>
          <p:nvPr/>
        </p:nvSpPr>
        <p:spPr bwMode="auto">
          <a:xfrm>
            <a:off x="539750" y="3057525"/>
            <a:ext cx="2519363" cy="10795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Понятие</a:t>
            </a:r>
          </a:p>
        </p:txBody>
      </p:sp>
      <p:sp>
        <p:nvSpPr>
          <p:cNvPr id="1565706" name="Line 10"/>
          <p:cNvSpPr>
            <a:spLocks noChangeShapeType="1"/>
          </p:cNvSpPr>
          <p:nvPr/>
        </p:nvSpPr>
        <p:spPr bwMode="auto">
          <a:xfrm>
            <a:off x="1798638" y="2878138"/>
            <a:ext cx="2789237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1565707" name="AutoShape 11"/>
          <p:cNvCxnSpPr>
            <a:cxnSpLocks noChangeShapeType="1"/>
          </p:cNvCxnSpPr>
          <p:nvPr/>
        </p:nvCxnSpPr>
        <p:spPr bwMode="auto">
          <a:xfrm>
            <a:off x="4587875" y="2698750"/>
            <a:ext cx="1588" cy="179388"/>
          </a:xfrm>
          <a:prstGeom prst="straightConnector1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65708" name="AutoShape 12"/>
          <p:cNvCxnSpPr>
            <a:cxnSpLocks noChangeShapeType="1"/>
          </p:cNvCxnSpPr>
          <p:nvPr/>
        </p:nvCxnSpPr>
        <p:spPr bwMode="auto">
          <a:xfrm>
            <a:off x="1798638" y="2878138"/>
            <a:ext cx="1587" cy="179387"/>
          </a:xfrm>
          <a:prstGeom prst="straightConnector1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65709" name="AutoShape 13"/>
          <p:cNvCxnSpPr>
            <a:cxnSpLocks noChangeShapeType="1"/>
          </p:cNvCxnSpPr>
          <p:nvPr/>
        </p:nvCxnSpPr>
        <p:spPr bwMode="auto">
          <a:xfrm>
            <a:off x="7377113" y="2878138"/>
            <a:ext cx="1587" cy="179387"/>
          </a:xfrm>
          <a:prstGeom prst="straightConnector1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65710" name="AutoShape 14"/>
          <p:cNvSpPr>
            <a:spLocks noChangeArrowheads="1"/>
          </p:cNvSpPr>
          <p:nvPr/>
        </p:nvSpPr>
        <p:spPr bwMode="auto">
          <a:xfrm>
            <a:off x="3327400" y="3057525"/>
            <a:ext cx="2519363" cy="1079500"/>
          </a:xfrm>
          <a:prstGeom prst="bevel">
            <a:avLst>
              <a:gd name="adj" fmla="val 12500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Суждение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565711" name="AutoShape 15"/>
          <p:cNvSpPr>
            <a:spLocks noChangeArrowheads="1"/>
          </p:cNvSpPr>
          <p:nvPr/>
        </p:nvSpPr>
        <p:spPr bwMode="auto">
          <a:xfrm>
            <a:off x="6116638" y="3057525"/>
            <a:ext cx="2519362" cy="1079500"/>
          </a:xfrm>
          <a:prstGeom prst="bevel">
            <a:avLst>
              <a:gd name="adj" fmla="val 12500"/>
            </a:avLst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Умозаключение</a:t>
            </a:r>
            <a:br>
              <a:rPr lang="ru-RU" sz="2000" b="1" dirty="0">
                <a:solidFill>
                  <a:srgbClr val="0000FF"/>
                </a:solidFill>
              </a:rPr>
            </a:br>
            <a:r>
              <a:rPr lang="ru-RU" sz="2000" b="1" dirty="0">
                <a:solidFill>
                  <a:srgbClr val="0000FF"/>
                </a:solidFill>
              </a:rPr>
              <a:t>(силлогизмы)</a:t>
            </a:r>
            <a:endParaRPr lang="ru-RU" sz="1600" b="1" dirty="0">
              <a:solidFill>
                <a:srgbClr val="0000FF"/>
              </a:solidFill>
            </a:endParaRPr>
          </a:p>
        </p:txBody>
      </p:sp>
      <p:cxnSp>
        <p:nvCxnSpPr>
          <p:cNvPr id="1565712" name="AutoShape 16"/>
          <p:cNvCxnSpPr>
            <a:cxnSpLocks noChangeShapeType="1"/>
          </p:cNvCxnSpPr>
          <p:nvPr/>
        </p:nvCxnSpPr>
        <p:spPr bwMode="auto">
          <a:xfrm>
            <a:off x="4587875" y="2878138"/>
            <a:ext cx="1588" cy="179387"/>
          </a:xfrm>
          <a:prstGeom prst="straightConnector1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65713" name="Line 17"/>
          <p:cNvSpPr>
            <a:spLocks noChangeShapeType="1"/>
          </p:cNvSpPr>
          <p:nvPr/>
        </p:nvSpPr>
        <p:spPr bwMode="auto">
          <a:xfrm>
            <a:off x="4587875" y="2878138"/>
            <a:ext cx="2789238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65718" name="AutoShape 22"/>
          <p:cNvSpPr>
            <a:spLocks noChangeArrowheads="1"/>
          </p:cNvSpPr>
          <p:nvPr/>
        </p:nvSpPr>
        <p:spPr bwMode="auto">
          <a:xfrm>
            <a:off x="3304263" y="4641850"/>
            <a:ext cx="2519363" cy="118745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dirty="0"/>
              <a:t>Идет дождь  ( Истина</a:t>
            </a:r>
          </a:p>
          <a:p>
            <a:r>
              <a:rPr lang="ru-RU" dirty="0"/>
              <a:t> или ложь)</a:t>
            </a:r>
          </a:p>
        </p:txBody>
      </p:sp>
      <p:sp>
        <p:nvSpPr>
          <p:cNvPr id="1565726" name="Oval 30"/>
          <p:cNvSpPr>
            <a:spLocks noChangeArrowheads="1"/>
          </p:cNvSpPr>
          <p:nvPr/>
        </p:nvSpPr>
        <p:spPr bwMode="auto">
          <a:xfrm>
            <a:off x="6224588" y="4560207"/>
            <a:ext cx="1008062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Все</a:t>
            </a:r>
            <a:br>
              <a:rPr lang="ru-RU" sz="1200" b="1" dirty="0">
                <a:solidFill>
                  <a:srgbClr val="0000FF"/>
                </a:solidFill>
              </a:rPr>
            </a:br>
            <a:r>
              <a:rPr lang="ru-RU" sz="1200" b="1" dirty="0">
                <a:solidFill>
                  <a:srgbClr val="0000FF"/>
                </a:solidFill>
              </a:rPr>
              <a:t>науки</a:t>
            </a:r>
          </a:p>
        </p:txBody>
      </p:sp>
      <p:sp>
        <p:nvSpPr>
          <p:cNvPr id="1565727" name="Rectangle 31"/>
          <p:cNvSpPr>
            <a:spLocks noChangeArrowheads="1"/>
          </p:cNvSpPr>
          <p:nvPr/>
        </p:nvSpPr>
        <p:spPr bwMode="auto">
          <a:xfrm>
            <a:off x="7232650" y="4786313"/>
            <a:ext cx="287338" cy="71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65728" name="Oval 32"/>
          <p:cNvSpPr>
            <a:spLocks noChangeArrowheads="1"/>
          </p:cNvSpPr>
          <p:nvPr/>
        </p:nvSpPr>
        <p:spPr bwMode="auto">
          <a:xfrm>
            <a:off x="7521575" y="4533900"/>
            <a:ext cx="1008063" cy="576263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Доступны в </a:t>
            </a:r>
          </a:p>
          <a:p>
            <a:pPr algn="ctr"/>
            <a:r>
              <a:rPr lang="ru-RU" sz="1200" b="1" dirty="0">
                <a:solidFill>
                  <a:srgbClr val="0000FF"/>
                </a:solidFill>
              </a:rPr>
              <a:t>изучении</a:t>
            </a:r>
          </a:p>
        </p:txBody>
      </p:sp>
      <p:sp>
        <p:nvSpPr>
          <p:cNvPr id="1565729" name="Oval 33"/>
          <p:cNvSpPr>
            <a:spLocks noChangeArrowheads="1"/>
          </p:cNvSpPr>
          <p:nvPr/>
        </p:nvSpPr>
        <p:spPr bwMode="auto">
          <a:xfrm>
            <a:off x="6224588" y="5253038"/>
            <a:ext cx="1008062" cy="576262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Физика</a:t>
            </a:r>
          </a:p>
        </p:txBody>
      </p:sp>
      <p:sp>
        <p:nvSpPr>
          <p:cNvPr id="1565730" name="Rectangle 34"/>
          <p:cNvSpPr>
            <a:spLocks noChangeArrowheads="1"/>
          </p:cNvSpPr>
          <p:nvPr/>
        </p:nvSpPr>
        <p:spPr bwMode="auto">
          <a:xfrm>
            <a:off x="7232650" y="5505450"/>
            <a:ext cx="287338" cy="714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65731" name="Oval 35"/>
          <p:cNvSpPr>
            <a:spLocks noChangeArrowheads="1"/>
          </p:cNvSpPr>
          <p:nvPr/>
        </p:nvSpPr>
        <p:spPr bwMode="auto">
          <a:xfrm>
            <a:off x="7521575" y="5253038"/>
            <a:ext cx="1008063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наука</a:t>
            </a:r>
          </a:p>
        </p:txBody>
      </p:sp>
      <p:sp>
        <p:nvSpPr>
          <p:cNvPr id="1565732" name="Oval 36"/>
          <p:cNvSpPr>
            <a:spLocks noChangeArrowheads="1"/>
          </p:cNvSpPr>
          <p:nvPr/>
        </p:nvSpPr>
        <p:spPr bwMode="auto">
          <a:xfrm>
            <a:off x="6224588" y="5973763"/>
            <a:ext cx="1008062" cy="576262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Физика</a:t>
            </a:r>
          </a:p>
        </p:txBody>
      </p:sp>
      <p:sp>
        <p:nvSpPr>
          <p:cNvPr id="1565733" name="Rectangle 37"/>
          <p:cNvSpPr>
            <a:spLocks noChangeArrowheads="1"/>
          </p:cNvSpPr>
          <p:nvPr/>
        </p:nvSpPr>
        <p:spPr bwMode="auto">
          <a:xfrm>
            <a:off x="7232650" y="6224588"/>
            <a:ext cx="287338" cy="71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65734" name="Oval 38"/>
          <p:cNvSpPr>
            <a:spLocks noChangeArrowheads="1"/>
          </p:cNvSpPr>
          <p:nvPr/>
        </p:nvSpPr>
        <p:spPr bwMode="auto">
          <a:xfrm>
            <a:off x="7521575" y="5973763"/>
            <a:ext cx="1008063" cy="576262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Доступна</a:t>
            </a:r>
          </a:p>
          <a:p>
            <a:pPr algn="ctr"/>
            <a:r>
              <a:rPr lang="ru-RU" sz="1200" b="1" dirty="0">
                <a:solidFill>
                  <a:srgbClr val="0000FF"/>
                </a:solidFill>
              </a:rPr>
              <a:t>изучению</a:t>
            </a:r>
          </a:p>
        </p:txBody>
      </p:sp>
      <p:cxnSp>
        <p:nvCxnSpPr>
          <p:cNvPr id="6" name="Прямая со стрелкой 5"/>
          <p:cNvCxnSpPr>
            <a:stCxn id="1565710" idx="2"/>
          </p:cNvCxnSpPr>
          <p:nvPr/>
        </p:nvCxnSpPr>
        <p:spPr>
          <a:xfrm>
            <a:off x="4587082" y="4137025"/>
            <a:ext cx="2381" cy="4231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AutoShape 22"/>
          <p:cNvSpPr>
            <a:spLocks noChangeArrowheads="1"/>
          </p:cNvSpPr>
          <p:nvPr/>
        </p:nvSpPr>
        <p:spPr bwMode="auto">
          <a:xfrm>
            <a:off x="395536" y="4659313"/>
            <a:ext cx="2519363" cy="118745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Человек, </a:t>
            </a:r>
            <a:br>
              <a:rPr lang="ru-RU" dirty="0"/>
            </a:br>
            <a:r>
              <a:rPr lang="ru-RU" dirty="0"/>
              <a:t>элементарная частица</a:t>
            </a: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1678355" y="4154488"/>
            <a:ext cx="2381" cy="4231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1565711" idx="2"/>
          </p:cNvCxnSpPr>
          <p:nvPr/>
        </p:nvCxnSpPr>
        <p:spPr>
          <a:xfrm>
            <a:off x="7376319" y="4137025"/>
            <a:ext cx="794" cy="3603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5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5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65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565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565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565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565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565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8" dur="1000"/>
                                        <p:tgtEl>
                                          <p:spTgt spid="156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65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565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1565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65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65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65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65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657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65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65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65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65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65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565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65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657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6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565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565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65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565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65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565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5657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56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565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65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5704" grpId="0" animBg="1"/>
      <p:bldP spid="1565705" grpId="0" animBg="1"/>
      <p:bldP spid="1565706" grpId="0" animBg="1"/>
      <p:bldP spid="1565710" grpId="0" animBg="1"/>
      <p:bldP spid="1565711" grpId="0" animBg="1"/>
      <p:bldP spid="1565713" grpId="0" animBg="1"/>
      <p:bldP spid="1565718" grpId="0" animBg="1"/>
      <p:bldP spid="1565726" grpId="0" animBg="1"/>
      <p:bldP spid="1565727" grpId="0" animBg="1"/>
      <p:bldP spid="1565728" grpId="0" animBg="1"/>
      <p:bldP spid="1565729" grpId="0" animBg="1"/>
      <p:bldP spid="1565730" grpId="0" animBg="1"/>
      <p:bldP spid="1565731" grpId="0" animBg="1"/>
      <p:bldP spid="1565732" grpId="0" animBg="1"/>
      <p:bldP spid="1565733" grpId="0" animBg="1"/>
      <p:bldP spid="1565734" grpId="0" animBg="1"/>
      <p:bldP spid="31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8593818" cy="487363"/>
          </a:xfrm>
        </p:spPr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Логика Аристотеля. Законы мышления.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67748" name="AutoShape 4"/>
          <p:cNvSpPr>
            <a:spLocks noChangeArrowheads="1"/>
          </p:cNvSpPr>
          <p:nvPr/>
        </p:nvSpPr>
        <p:spPr bwMode="auto">
          <a:xfrm>
            <a:off x="179388" y="3057525"/>
            <a:ext cx="2879725" cy="10795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0000FF"/>
                </a:solidFill>
              </a:rPr>
              <a:t>Закон</a:t>
            </a:r>
            <a:br>
              <a:rPr lang="ru-RU" b="1">
                <a:solidFill>
                  <a:srgbClr val="0000FF"/>
                </a:solidFill>
              </a:rPr>
            </a:br>
            <a:r>
              <a:rPr lang="ru-RU" b="1">
                <a:solidFill>
                  <a:srgbClr val="0000FF"/>
                </a:solidFill>
              </a:rPr>
              <a:t>тождества</a:t>
            </a:r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1567753" name="AutoShape 9"/>
          <p:cNvSpPr>
            <a:spLocks noChangeArrowheads="1"/>
          </p:cNvSpPr>
          <p:nvPr/>
        </p:nvSpPr>
        <p:spPr bwMode="auto">
          <a:xfrm>
            <a:off x="3148013" y="3057525"/>
            <a:ext cx="2879725" cy="10795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Закон </a:t>
            </a:r>
            <a:r>
              <a:rPr lang="en-US" b="1" dirty="0">
                <a:solidFill>
                  <a:srgbClr val="0000FF"/>
                </a:solidFill>
              </a:rPr>
              <a:t>[</a:t>
            </a:r>
            <a:r>
              <a:rPr lang="ru-RU" b="1" dirty="0">
                <a:solidFill>
                  <a:srgbClr val="0000FF"/>
                </a:solidFill>
              </a:rPr>
              <a:t>не</a:t>
            </a:r>
            <a:r>
              <a:rPr lang="en-US" b="1" dirty="0">
                <a:solidFill>
                  <a:srgbClr val="0000FF"/>
                </a:solidFill>
              </a:rPr>
              <a:t>]</a:t>
            </a:r>
            <a:br>
              <a:rPr lang="ru-RU" b="1" dirty="0">
                <a:solidFill>
                  <a:srgbClr val="0000FF"/>
                </a:solidFill>
              </a:rPr>
            </a:br>
            <a:r>
              <a:rPr lang="ru-RU" b="1" dirty="0">
                <a:solidFill>
                  <a:srgbClr val="0000FF"/>
                </a:solidFill>
              </a:rPr>
              <a:t>противоречия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567754" name="AutoShape 10"/>
          <p:cNvSpPr>
            <a:spLocks noChangeArrowheads="1"/>
          </p:cNvSpPr>
          <p:nvPr/>
        </p:nvSpPr>
        <p:spPr bwMode="auto">
          <a:xfrm>
            <a:off x="6116638" y="3057525"/>
            <a:ext cx="2879725" cy="10795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Закон исключённого</a:t>
            </a:r>
            <a:br>
              <a:rPr lang="ru-RU" b="1" dirty="0">
                <a:solidFill>
                  <a:srgbClr val="0000FF"/>
                </a:solidFill>
              </a:rPr>
            </a:br>
            <a:r>
              <a:rPr lang="ru-RU" b="1" dirty="0">
                <a:solidFill>
                  <a:srgbClr val="0000FF"/>
                </a:solidFill>
              </a:rPr>
              <a:t>третьего</a:t>
            </a:r>
          </a:p>
        </p:txBody>
      </p:sp>
      <p:sp>
        <p:nvSpPr>
          <p:cNvPr id="1567757" name="Text Box 13"/>
          <p:cNvSpPr txBox="1">
            <a:spLocks noChangeArrowheads="1"/>
          </p:cNvSpPr>
          <p:nvPr/>
        </p:nvSpPr>
        <p:spPr bwMode="auto">
          <a:xfrm>
            <a:off x="640414" y="2021859"/>
            <a:ext cx="1943100" cy="5286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chemeClr val="bg1"/>
                </a:solidFill>
              </a:rPr>
              <a:t>A </a:t>
            </a:r>
            <a:r>
              <a:rPr lang="en-US" sz="2400" b="1" dirty="0">
                <a:solidFill>
                  <a:schemeClr val="bg1"/>
                </a:solidFill>
                <a:cs typeface="Arial" charset="0"/>
              </a:rPr>
              <a:t>≡</a:t>
            </a:r>
            <a:r>
              <a:rPr lang="en-US" sz="2400" b="1" dirty="0">
                <a:solidFill>
                  <a:schemeClr val="bg1"/>
                </a:solidFill>
              </a:rPr>
              <a:t> A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67758" name="Text Box 14"/>
          <p:cNvSpPr txBox="1">
            <a:spLocks noChangeArrowheads="1"/>
          </p:cNvSpPr>
          <p:nvPr/>
        </p:nvSpPr>
        <p:spPr bwMode="auto">
          <a:xfrm>
            <a:off x="3617913" y="2021859"/>
            <a:ext cx="1943100" cy="5286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¬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[A &amp;(¬ A)]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67760" name="Text Box 16"/>
          <p:cNvSpPr txBox="1">
            <a:spLocks noChangeArrowheads="1"/>
          </p:cNvSpPr>
          <p:nvPr/>
        </p:nvSpPr>
        <p:spPr bwMode="auto">
          <a:xfrm>
            <a:off x="6584950" y="1977600"/>
            <a:ext cx="1943100" cy="5286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V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(¬ A)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3313" name="Picture 17" descr="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6038"/>
            <a:ext cx="9525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7763" name="Text Box 19"/>
          <p:cNvSpPr txBox="1">
            <a:spLocks noChangeArrowheads="1"/>
          </p:cNvSpPr>
          <p:nvPr/>
        </p:nvSpPr>
        <p:spPr bwMode="auto">
          <a:xfrm>
            <a:off x="640414" y="4365104"/>
            <a:ext cx="205094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Запрещает </a:t>
            </a:r>
          </a:p>
          <a:p>
            <a:pPr algn="ctr" eaLnBrk="1" hangingPunct="1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Двусмысленность</a:t>
            </a:r>
          </a:p>
          <a:p>
            <a:pPr algn="ctr" eaLnBrk="1" hangingPunct="1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подмену тезиса.</a:t>
            </a: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3154132" y="4470423"/>
            <a:ext cx="278602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Запрещает противоречие</a:t>
            </a:r>
          </a:p>
        </p:txBody>
      </p:sp>
      <p:cxnSp>
        <p:nvCxnSpPr>
          <p:cNvPr id="5" name="Прямая соединительная линия 4"/>
          <p:cNvCxnSpPr>
            <a:stCxn id="1567757" idx="2"/>
            <a:endCxn id="1567748" idx="6"/>
          </p:cNvCxnSpPr>
          <p:nvPr/>
        </p:nvCxnSpPr>
        <p:spPr>
          <a:xfrm>
            <a:off x="1611964" y="2550496"/>
            <a:ext cx="7287" cy="507029"/>
          </a:xfrm>
          <a:prstGeom prst="line">
            <a:avLst/>
          </a:prstGeom>
          <a:ln w="571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589463" y="2545276"/>
            <a:ext cx="7287" cy="507029"/>
          </a:xfrm>
          <a:prstGeom prst="line">
            <a:avLst/>
          </a:prstGeom>
          <a:ln w="571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547545" y="2506237"/>
            <a:ext cx="7287" cy="507029"/>
          </a:xfrm>
          <a:prstGeom prst="line">
            <a:avLst/>
          </a:prstGeom>
          <a:ln w="571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7" name="Text Box 19"/>
          <p:cNvSpPr txBox="1">
            <a:spLocks noChangeArrowheads="1"/>
          </p:cNvSpPr>
          <p:nvPr/>
        </p:nvSpPr>
        <p:spPr bwMode="auto">
          <a:xfrm>
            <a:off x="5941402" y="4293096"/>
            <a:ext cx="327038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Запрещает</a:t>
            </a:r>
            <a:b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одновременную </a:t>
            </a:r>
            <a:b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истинность и одновременную</a:t>
            </a:r>
            <a:b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ложность суждений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67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67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67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67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67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5677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5677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5677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677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67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67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67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67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677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67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67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677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677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80"/>
                            </p:stCondLst>
                            <p:childTnLst>
                              <p:par>
                                <p:cTn id="5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7748" grpId="0" animBg="1"/>
      <p:bldP spid="1567753" grpId="0" animBg="1"/>
      <p:bldP spid="1567754" grpId="0" animBg="1"/>
      <p:bldP spid="1567757" grpId="0" animBg="1"/>
      <p:bldP spid="1567758" grpId="0" animBg="1"/>
      <p:bldP spid="1567760" grpId="0" animBg="1"/>
      <p:bldP spid="1567763" grpId="0"/>
      <p:bldP spid="20" grpId="0"/>
      <p:bldP spid="27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solidFill>
                  <a:schemeClr val="bg1"/>
                </a:solidFill>
              </a:rPr>
              <a:t>Гносеология Аристотеля</a:t>
            </a:r>
            <a:br>
              <a:rPr lang="ru-RU">
                <a:solidFill>
                  <a:schemeClr val="bg1"/>
                </a:solidFill>
              </a:rPr>
            </a:br>
            <a:r>
              <a:rPr lang="ru-RU">
                <a:solidFill>
                  <a:schemeClr val="bg1"/>
                </a:solidFill>
              </a:rPr>
              <a:t>Классическая </a:t>
            </a:r>
            <a:r>
              <a:rPr lang="ru-RU" sz="2800">
                <a:solidFill>
                  <a:schemeClr val="bg1"/>
                </a:solidFill>
              </a:rPr>
              <a:t>концепция истины</a:t>
            </a:r>
          </a:p>
        </p:txBody>
      </p:sp>
      <p:sp>
        <p:nvSpPr>
          <p:cNvPr id="1571843" name="AutoShape 3"/>
          <p:cNvSpPr>
            <a:spLocks noChangeArrowheads="1"/>
          </p:cNvSpPr>
          <p:nvPr/>
        </p:nvSpPr>
        <p:spPr bwMode="auto">
          <a:xfrm rot="10800000">
            <a:off x="3135313" y="1712913"/>
            <a:ext cx="5757862" cy="4678362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 anchorCtr="1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Истина есть соответствие знаний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Действительности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(концепция корреспонденции)</a:t>
            </a:r>
            <a:br>
              <a:rPr lang="ru-RU" b="1" dirty="0">
                <a:solidFill>
                  <a:srgbClr val="0000FF"/>
                </a:solidFill>
              </a:rPr>
            </a:br>
            <a:endParaRPr lang="ru-RU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1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71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1843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36538"/>
            <a:ext cx="8229600" cy="1008062"/>
          </a:xfrm>
          <a:noFill/>
        </p:spPr>
        <p:txBody>
          <a:bodyPr/>
          <a:lstStyle/>
          <a:p>
            <a:pPr algn="ctr" eaLnBrk="1" hangingPunct="1"/>
            <a:r>
              <a:rPr lang="ru-RU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Киники</a:t>
            </a:r>
            <a:b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01539" name="Text Box 3"/>
          <p:cNvSpPr txBox="1">
            <a:spLocks noChangeArrowheads="1"/>
          </p:cNvSpPr>
          <p:nvPr/>
        </p:nvSpPr>
        <p:spPr bwMode="auto">
          <a:xfrm>
            <a:off x="323255" y="3814763"/>
            <a:ext cx="310476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Антисфен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основатель </a:t>
            </a:r>
          </a:p>
          <a:p>
            <a:pPr algn="ctr" eaLnBrk="1" hangingPunct="1"/>
            <a:r>
              <a:rPr lang="ru-RU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435- </a:t>
            </a:r>
            <a:r>
              <a:rPr lang="ru-RU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376 до н.э.</a:t>
            </a:r>
          </a:p>
        </p:txBody>
      </p:sp>
      <p:sp>
        <p:nvSpPr>
          <p:cNvPr id="1601543" name="Text Box 7"/>
          <p:cNvSpPr txBox="1">
            <a:spLocks noChangeArrowheads="1"/>
          </p:cNvSpPr>
          <p:nvPr/>
        </p:nvSpPr>
        <p:spPr bwMode="auto">
          <a:xfrm>
            <a:off x="158750" y="4611964"/>
            <a:ext cx="4965700" cy="1979612"/>
          </a:xfrm>
          <a:prstGeom prst="rect">
            <a:avLst/>
          </a:prstGeom>
          <a:noFill/>
          <a:ln w="38100" cmpd="dbl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Глянув на улитку, </a:t>
            </a:r>
          </a:p>
          <a:p>
            <a:pPr algn="ctr" eaLnBrk="1" hangingPunct="1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несущую домик на спине,</a:t>
            </a:r>
          </a:p>
          <a:p>
            <a:pPr algn="ctr" eaLnBrk="1" hangingPunct="1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Диоген поселился в глиняной бочке</a:t>
            </a:r>
          </a:p>
        </p:txBody>
      </p:sp>
      <p:pic>
        <p:nvPicPr>
          <p:cNvPr id="1601544" name="Picture 8" descr="Антисфен (red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1511300"/>
            <a:ext cx="15621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24744"/>
            <a:ext cx="3636000" cy="5602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601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01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01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01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01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1539" grpId="0"/>
      <p:bldP spid="1601543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5635" name="AutoShape 3"/>
          <p:cNvSpPr>
            <a:spLocks noChangeArrowheads="1"/>
          </p:cNvSpPr>
          <p:nvPr/>
        </p:nvSpPr>
        <p:spPr bwMode="auto">
          <a:xfrm>
            <a:off x="2144713" y="3814763"/>
            <a:ext cx="733425" cy="1214437"/>
          </a:xfrm>
          <a:prstGeom prst="curvedRightArrow">
            <a:avLst>
              <a:gd name="adj1" fmla="val 33117"/>
              <a:gd name="adj2" fmla="val 6623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05636" name="AutoShape 4"/>
          <p:cNvSpPr>
            <a:spLocks noChangeArrowheads="1"/>
          </p:cNvSpPr>
          <p:nvPr/>
        </p:nvSpPr>
        <p:spPr bwMode="auto">
          <a:xfrm>
            <a:off x="1065213" y="2554288"/>
            <a:ext cx="733425" cy="1214437"/>
          </a:xfrm>
          <a:prstGeom prst="curvedRightArrow">
            <a:avLst>
              <a:gd name="adj1" fmla="val 33117"/>
              <a:gd name="adj2" fmla="val 6623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05637" name="AutoShape 5"/>
          <p:cNvSpPr>
            <a:spLocks noChangeArrowheads="1"/>
          </p:cNvSpPr>
          <p:nvPr/>
        </p:nvSpPr>
        <p:spPr bwMode="auto">
          <a:xfrm>
            <a:off x="719138" y="1654175"/>
            <a:ext cx="4425950" cy="11874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5000"/>
              </a:lnSpc>
              <a:spcBef>
                <a:spcPct val="20000"/>
              </a:spcBef>
            </a:pPr>
            <a:r>
              <a:rPr lang="ru-RU" b="1" dirty="0">
                <a:solidFill>
                  <a:schemeClr val="bg1"/>
                </a:solidFill>
              </a:rPr>
              <a:t>Если счастье зависит от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удовлетворения потребностей,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то оно тем доступнее, чем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меньше у нас потребностей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605638" name="AutoShape 6"/>
          <p:cNvSpPr>
            <a:spLocks noChangeArrowheads="1"/>
          </p:cNvSpPr>
          <p:nvPr/>
        </p:nvSpPr>
        <p:spPr bwMode="auto">
          <a:xfrm>
            <a:off x="1798638" y="2914650"/>
            <a:ext cx="4425950" cy="11874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95000"/>
              </a:lnSpc>
              <a:spcBef>
                <a:spcPct val="20000"/>
              </a:spcBef>
            </a:pPr>
            <a:r>
              <a:rPr lang="ru-RU" b="1" dirty="0">
                <a:solidFill>
                  <a:schemeClr val="bg1"/>
                </a:solidFill>
              </a:rPr>
              <a:t>1) Кратчайший и вернейший путь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к счастью лежит поэтому через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самоограничение потребностей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605640" name="AutoShape 8"/>
          <p:cNvSpPr>
            <a:spLocks noChangeArrowheads="1"/>
          </p:cNvSpPr>
          <p:nvPr/>
        </p:nvSpPr>
        <p:spPr bwMode="auto">
          <a:xfrm>
            <a:off x="2627784" y="4293096"/>
            <a:ext cx="4425950" cy="11874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>
              <a:lnSpc>
                <a:spcPct val="90000"/>
              </a:lnSpc>
              <a:spcBef>
                <a:spcPct val="20000"/>
              </a:spcBef>
            </a:pPr>
            <a:r>
              <a:rPr lang="ru-RU" b="1" dirty="0">
                <a:solidFill>
                  <a:schemeClr val="bg1"/>
                </a:solidFill>
              </a:rPr>
              <a:t>2) Чем меньше наши нужды, тем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меньше наша зависимость,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тем больше наша свобода.</a:t>
            </a:r>
          </a:p>
        </p:txBody>
      </p:sp>
      <p:sp>
        <p:nvSpPr>
          <p:cNvPr id="198665" name="Rectangle 9"/>
          <p:cNvSpPr>
            <a:spLocks noGrp="1" noChangeArrowheads="1"/>
          </p:cNvSpPr>
          <p:nvPr>
            <p:ph type="title"/>
          </p:nvPr>
        </p:nvSpPr>
        <p:spPr>
          <a:xfrm>
            <a:off x="276225" y="274638"/>
            <a:ext cx="8589963" cy="1143000"/>
          </a:xfrm>
          <a:noFill/>
        </p:spPr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Теория 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кинизма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05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05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05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605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05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05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05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5635" grpId="0" animBg="1"/>
      <p:bldP spid="1605636" grpId="0" animBg="1"/>
      <p:bldP spid="1605637" grpId="0" animBg="1"/>
      <p:bldP spid="1605638" grpId="0" animBg="1"/>
      <p:bldP spid="1605640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solidFill>
                  <a:srgbClr val="00FFFF"/>
                </a:solidFill>
              </a:rPr>
              <a:t>Эпикурейцы</a:t>
            </a:r>
            <a:br>
              <a:rPr lang="ru-RU">
                <a:solidFill>
                  <a:srgbClr val="00FFFF"/>
                </a:solidFill>
              </a:rPr>
            </a:br>
            <a:r>
              <a:rPr lang="ru-RU" sz="2800">
                <a:solidFill>
                  <a:schemeClr val="bg1"/>
                </a:solidFill>
              </a:rPr>
              <a:t>Этика эвдемонизма</a:t>
            </a:r>
          </a:p>
        </p:txBody>
      </p:sp>
      <p:sp>
        <p:nvSpPr>
          <p:cNvPr id="1617923" name="Text Box 3"/>
          <p:cNvSpPr txBox="1">
            <a:spLocks noChangeArrowheads="1"/>
          </p:cNvSpPr>
          <p:nvPr/>
        </p:nvSpPr>
        <p:spPr bwMode="auto">
          <a:xfrm>
            <a:off x="4572000" y="4999939"/>
            <a:ext cx="4391025" cy="1403350"/>
          </a:xfrm>
          <a:prstGeom prst="rect">
            <a:avLst/>
          </a:prstGeom>
          <a:noFill/>
          <a:ln w="38100" cmpd="dbl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dirty="0">
                <a:solidFill>
                  <a:srgbClr val="00B0F0"/>
                </a:solidFill>
              </a:rPr>
              <a:t>Эвдемонизм</a:t>
            </a:r>
            <a:r>
              <a:rPr lang="ru-RU" sz="1600" b="1" dirty="0">
                <a:solidFill>
                  <a:schemeClr val="bg1"/>
                </a:solidFill>
              </a:rPr>
              <a:t>(частный случай)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ru-RU" b="1" dirty="0">
                <a:solidFill>
                  <a:schemeClr val="bg1"/>
                </a:solidFill>
              </a:rPr>
              <a:t>греч. «счастье»</a:t>
            </a:r>
            <a:r>
              <a:rPr lang="en-US" b="1" dirty="0">
                <a:solidFill>
                  <a:schemeClr val="bg1"/>
                </a:solidFill>
              </a:rPr>
              <a:t>)</a:t>
            </a:r>
            <a:r>
              <a:rPr lang="ru-RU" b="1" dirty="0">
                <a:solidFill>
                  <a:schemeClr val="bg1"/>
                </a:solidFill>
              </a:rPr>
              <a:t> –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этическое учение, утверждающее,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что цель жизни – счастье. </a:t>
            </a:r>
          </a:p>
        </p:txBody>
      </p:sp>
      <p:sp>
        <p:nvSpPr>
          <p:cNvPr id="1617924" name="Text Box 4"/>
          <p:cNvSpPr txBox="1">
            <a:spLocks noChangeArrowheads="1"/>
          </p:cNvSpPr>
          <p:nvPr/>
        </p:nvSpPr>
        <p:spPr bwMode="auto">
          <a:xfrm>
            <a:off x="827088" y="4318000"/>
            <a:ext cx="109855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>
                <a:solidFill>
                  <a:schemeClr val="bg1"/>
                </a:solidFill>
              </a:rPr>
              <a:t>Эпикур</a:t>
            </a:r>
          </a:p>
          <a:p>
            <a:pPr algn="ctr" eaLnBrk="1" hangingPunct="1"/>
            <a:r>
              <a:rPr lang="ru-RU" b="1">
                <a:solidFill>
                  <a:schemeClr val="bg1"/>
                </a:solidFill>
              </a:rPr>
              <a:t>341-271</a:t>
            </a:r>
            <a:endParaRPr lang="ru-RU">
              <a:solidFill>
                <a:schemeClr val="bg1"/>
              </a:solidFill>
            </a:endParaRPr>
          </a:p>
        </p:txBody>
      </p:sp>
      <p:sp>
        <p:nvSpPr>
          <p:cNvPr id="1617926" name="Text Box 6"/>
          <p:cNvSpPr txBox="1">
            <a:spLocks noChangeArrowheads="1"/>
          </p:cNvSpPr>
          <p:nvPr/>
        </p:nvSpPr>
        <p:spPr bwMode="auto">
          <a:xfrm>
            <a:off x="4894263" y="4318000"/>
            <a:ext cx="1444625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>
                <a:solidFill>
                  <a:schemeClr val="bg1"/>
                </a:solidFill>
              </a:rPr>
              <a:t>Метродор</a:t>
            </a:r>
          </a:p>
          <a:p>
            <a:pPr algn="ctr" eaLnBrk="1" hangingPunct="1"/>
            <a:r>
              <a:rPr lang="ru-RU" b="1">
                <a:solidFill>
                  <a:schemeClr val="bg1"/>
                </a:solidFill>
              </a:rPr>
              <a:t>330-277</a:t>
            </a:r>
            <a:endParaRPr lang="ru-RU">
              <a:solidFill>
                <a:schemeClr val="bg1"/>
              </a:solidFill>
            </a:endParaRPr>
          </a:p>
        </p:txBody>
      </p:sp>
      <p:pic>
        <p:nvPicPr>
          <p:cNvPr id="1617931" name="Picture 11" descr="Метродор (Париж, Лувр - red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1690688"/>
            <a:ext cx="1681162" cy="241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888"/>
            <a:ext cx="2323200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515719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solidFill>
                  <a:schemeClr val="bg1"/>
                </a:solidFill>
              </a:rPr>
              <a:t>Гедони́зм</a:t>
            </a:r>
            <a:r>
              <a:rPr lang="ru-RU" dirty="0">
                <a:solidFill>
                  <a:schemeClr val="bg1"/>
                </a:solidFill>
              </a:rPr>
              <a:t> (др.-греч. </a:t>
            </a:r>
            <a:r>
              <a:rPr lang="ru-RU" dirty="0" err="1">
                <a:solidFill>
                  <a:schemeClr val="bg1"/>
                </a:solidFill>
              </a:rPr>
              <a:t>ηδονή</a:t>
            </a:r>
            <a:r>
              <a:rPr lang="ru-RU" dirty="0">
                <a:solidFill>
                  <a:schemeClr val="bg1"/>
                </a:solidFill>
              </a:rPr>
              <a:t> — «наслаждение», «удовольствие»)- цель жизни наслаждения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17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17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1617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17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17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17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17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23" grpId="0" animBg="1"/>
      <p:bldP spid="1617924" grpId="0"/>
      <p:bldP spid="1617926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>
                <a:solidFill>
                  <a:schemeClr val="bg1"/>
                </a:solidFill>
              </a:rPr>
              <a:t>Этика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Классификация желаний</a:t>
            </a:r>
          </a:p>
        </p:txBody>
      </p:sp>
      <p:sp>
        <p:nvSpPr>
          <p:cNvPr id="1626115" name="AutoShape 3"/>
          <p:cNvSpPr>
            <a:spLocks noChangeArrowheads="1"/>
          </p:cNvSpPr>
          <p:nvPr/>
        </p:nvSpPr>
        <p:spPr bwMode="auto">
          <a:xfrm>
            <a:off x="3687763" y="1619250"/>
            <a:ext cx="3059112" cy="900113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Желания бывают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626117" name="Line 5"/>
          <p:cNvSpPr>
            <a:spLocks noChangeShapeType="1"/>
          </p:cNvSpPr>
          <p:nvPr/>
        </p:nvSpPr>
        <p:spPr bwMode="auto">
          <a:xfrm>
            <a:off x="2968625" y="2698750"/>
            <a:ext cx="2249488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1626118" name="AutoShape 6"/>
          <p:cNvCxnSpPr>
            <a:cxnSpLocks noChangeShapeType="1"/>
          </p:cNvCxnSpPr>
          <p:nvPr/>
        </p:nvCxnSpPr>
        <p:spPr bwMode="auto">
          <a:xfrm>
            <a:off x="5218113" y="2517775"/>
            <a:ext cx="1587" cy="179388"/>
          </a:xfrm>
          <a:prstGeom prst="straightConnector1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26119" name="AutoShape 7"/>
          <p:cNvCxnSpPr>
            <a:cxnSpLocks noChangeShapeType="1"/>
          </p:cNvCxnSpPr>
          <p:nvPr/>
        </p:nvCxnSpPr>
        <p:spPr bwMode="auto">
          <a:xfrm>
            <a:off x="2968625" y="2698750"/>
            <a:ext cx="1588" cy="179388"/>
          </a:xfrm>
          <a:prstGeom prst="straightConnector1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26120" name="AutoShape 8"/>
          <p:cNvCxnSpPr>
            <a:cxnSpLocks noChangeShapeType="1"/>
          </p:cNvCxnSpPr>
          <p:nvPr/>
        </p:nvCxnSpPr>
        <p:spPr bwMode="auto">
          <a:xfrm>
            <a:off x="7467600" y="2698750"/>
            <a:ext cx="1588" cy="179388"/>
          </a:xfrm>
          <a:prstGeom prst="straightConnector1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26121" name="AutoShape 9"/>
          <p:cNvSpPr>
            <a:spLocks noChangeArrowheads="1"/>
          </p:cNvSpPr>
          <p:nvPr/>
        </p:nvSpPr>
        <p:spPr bwMode="auto">
          <a:xfrm>
            <a:off x="452438" y="4498273"/>
            <a:ext cx="2519363" cy="14398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br>
              <a:rPr lang="ru-RU" b="1" dirty="0">
                <a:solidFill>
                  <a:srgbClr val="660066"/>
                </a:solidFill>
              </a:rPr>
            </a:br>
            <a:r>
              <a:rPr lang="ru-RU" b="1" dirty="0">
                <a:solidFill>
                  <a:srgbClr val="0000FF"/>
                </a:solidFill>
              </a:rPr>
              <a:t>например,</a:t>
            </a:r>
            <a:br>
              <a:rPr lang="ru-RU" b="1" dirty="0">
                <a:solidFill>
                  <a:srgbClr val="0000FF"/>
                </a:solidFill>
              </a:rPr>
            </a:br>
            <a:r>
              <a:rPr lang="ru-RU" b="1" dirty="0">
                <a:solidFill>
                  <a:srgbClr val="0000FF"/>
                </a:solidFill>
              </a:rPr>
              <a:t>питьё при жажде</a:t>
            </a:r>
          </a:p>
        </p:txBody>
      </p:sp>
      <p:sp>
        <p:nvSpPr>
          <p:cNvPr id="1626123" name="AutoShape 11"/>
          <p:cNvSpPr>
            <a:spLocks noChangeArrowheads="1"/>
          </p:cNvSpPr>
          <p:nvPr/>
        </p:nvSpPr>
        <p:spPr bwMode="auto">
          <a:xfrm>
            <a:off x="6207125" y="5218113"/>
            <a:ext cx="2519363" cy="14398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Не естественные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и не необходимые,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 err="1">
                <a:solidFill>
                  <a:schemeClr val="bg1"/>
                </a:solidFill>
              </a:rPr>
              <a:t>наприм</a:t>
            </a:r>
            <a:r>
              <a:rPr lang="ru-RU" b="1" dirty="0">
                <a:solidFill>
                  <a:schemeClr val="bg1"/>
                </a:solidFill>
              </a:rPr>
              <a:t>., монументы</a:t>
            </a:r>
            <a:br>
              <a:rPr lang="ru-RU" b="1" dirty="0">
                <a:solidFill>
                  <a:srgbClr val="0000FF"/>
                </a:solidFill>
              </a:rPr>
            </a:b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626124" name="AutoShape 12"/>
          <p:cNvSpPr>
            <a:spLocks noChangeArrowheads="1"/>
          </p:cNvSpPr>
          <p:nvPr/>
        </p:nvSpPr>
        <p:spPr bwMode="auto">
          <a:xfrm>
            <a:off x="430836" y="3362799"/>
            <a:ext cx="2519363" cy="900112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>
                <a:solidFill>
                  <a:srgbClr val="0000FF"/>
                </a:solidFill>
              </a:rPr>
              <a:t>Необходимые</a:t>
            </a:r>
            <a:endParaRPr lang="ru-RU" sz="1600" b="1">
              <a:solidFill>
                <a:srgbClr val="FF0000"/>
              </a:solidFill>
            </a:endParaRPr>
          </a:p>
        </p:txBody>
      </p:sp>
      <p:sp>
        <p:nvSpPr>
          <p:cNvPr id="1626125" name="AutoShape 13"/>
          <p:cNvSpPr>
            <a:spLocks noChangeArrowheads="1"/>
          </p:cNvSpPr>
          <p:nvPr/>
        </p:nvSpPr>
        <p:spPr bwMode="auto">
          <a:xfrm>
            <a:off x="6309442" y="2878138"/>
            <a:ext cx="2519363" cy="900112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Вздорные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626126" name="AutoShape 14"/>
          <p:cNvSpPr>
            <a:spLocks noChangeArrowheads="1"/>
          </p:cNvSpPr>
          <p:nvPr/>
        </p:nvSpPr>
        <p:spPr bwMode="auto">
          <a:xfrm>
            <a:off x="2970213" y="3362799"/>
            <a:ext cx="2519363" cy="900112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Не необходимые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626127" name="Line 15"/>
          <p:cNvSpPr>
            <a:spLocks noChangeShapeType="1"/>
          </p:cNvSpPr>
          <p:nvPr/>
        </p:nvSpPr>
        <p:spPr bwMode="auto">
          <a:xfrm>
            <a:off x="1600824" y="3148806"/>
            <a:ext cx="1349375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1626128" name="AutoShape 16"/>
          <p:cNvCxnSpPr>
            <a:cxnSpLocks noChangeShapeType="1"/>
          </p:cNvCxnSpPr>
          <p:nvPr/>
        </p:nvCxnSpPr>
        <p:spPr bwMode="auto">
          <a:xfrm>
            <a:off x="1600030" y="3186477"/>
            <a:ext cx="1588" cy="179387"/>
          </a:xfrm>
          <a:prstGeom prst="straightConnector1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26129" name="AutoShape 17"/>
          <p:cNvCxnSpPr>
            <a:cxnSpLocks noChangeShapeType="1"/>
          </p:cNvCxnSpPr>
          <p:nvPr/>
        </p:nvCxnSpPr>
        <p:spPr bwMode="auto">
          <a:xfrm>
            <a:off x="4319588" y="3148806"/>
            <a:ext cx="1588" cy="179387"/>
          </a:xfrm>
          <a:prstGeom prst="straightConnector1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26130" name="AutoShape 18"/>
          <p:cNvCxnSpPr>
            <a:cxnSpLocks noChangeShapeType="1"/>
          </p:cNvCxnSpPr>
          <p:nvPr/>
        </p:nvCxnSpPr>
        <p:spPr bwMode="auto">
          <a:xfrm>
            <a:off x="2967037" y="2899502"/>
            <a:ext cx="1588" cy="179388"/>
          </a:xfrm>
          <a:prstGeom prst="straightConnector1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26131" name="AutoShape 19"/>
          <p:cNvCxnSpPr>
            <a:cxnSpLocks noChangeShapeType="1"/>
          </p:cNvCxnSpPr>
          <p:nvPr/>
        </p:nvCxnSpPr>
        <p:spPr bwMode="auto">
          <a:xfrm>
            <a:off x="1688929" y="4325077"/>
            <a:ext cx="1588" cy="179387"/>
          </a:xfrm>
          <a:prstGeom prst="straightConnector1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26133" name="AutoShape 21"/>
          <p:cNvCxnSpPr>
            <a:cxnSpLocks noChangeShapeType="1"/>
          </p:cNvCxnSpPr>
          <p:nvPr/>
        </p:nvCxnSpPr>
        <p:spPr bwMode="auto">
          <a:xfrm>
            <a:off x="7467600" y="3778250"/>
            <a:ext cx="1588" cy="1439863"/>
          </a:xfrm>
          <a:prstGeom prst="straightConnector1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26134" name="Line 22"/>
          <p:cNvSpPr>
            <a:spLocks noChangeShapeType="1"/>
          </p:cNvSpPr>
          <p:nvPr/>
        </p:nvSpPr>
        <p:spPr bwMode="auto">
          <a:xfrm>
            <a:off x="5218113" y="2698750"/>
            <a:ext cx="2249487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26135" name="Line 23"/>
          <p:cNvSpPr>
            <a:spLocks noChangeShapeType="1"/>
          </p:cNvSpPr>
          <p:nvPr/>
        </p:nvSpPr>
        <p:spPr bwMode="auto">
          <a:xfrm>
            <a:off x="2971801" y="3126382"/>
            <a:ext cx="1349375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" name="AutoShape 9"/>
          <p:cNvSpPr>
            <a:spLocks noChangeArrowheads="1"/>
          </p:cNvSpPr>
          <p:nvPr/>
        </p:nvSpPr>
        <p:spPr bwMode="auto">
          <a:xfrm>
            <a:off x="2950199" y="4506143"/>
            <a:ext cx="2519363" cy="14398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br>
              <a:rPr lang="ru-RU" b="1" dirty="0">
                <a:solidFill>
                  <a:srgbClr val="660066"/>
                </a:solidFill>
              </a:rPr>
            </a:br>
            <a:r>
              <a:rPr lang="ru-RU" b="1" dirty="0">
                <a:solidFill>
                  <a:srgbClr val="0000FF"/>
                </a:solidFill>
              </a:rPr>
              <a:t>например,</a:t>
            </a:r>
            <a:br>
              <a:rPr lang="ru-RU" b="1" dirty="0">
                <a:solidFill>
                  <a:srgbClr val="0000FF"/>
                </a:solidFill>
              </a:rPr>
            </a:br>
            <a:r>
              <a:rPr lang="ru-RU" b="1" dirty="0">
                <a:solidFill>
                  <a:srgbClr val="0000FF"/>
                </a:solidFill>
              </a:rPr>
              <a:t>экзотическая пища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26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26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26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626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26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26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26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26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26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26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626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626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26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626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626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26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26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26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26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26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26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626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626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26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26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626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626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26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26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6115" grpId="0" animBg="1"/>
      <p:bldP spid="1626117" grpId="0" animBg="1"/>
      <p:bldP spid="1626121" grpId="0" animBg="1"/>
      <p:bldP spid="1626123" grpId="0" animBg="1"/>
      <p:bldP spid="1626124" grpId="0" animBg="1"/>
      <p:bldP spid="1626125" grpId="0" animBg="1"/>
      <p:bldP spid="1626126" grpId="0" animBg="1"/>
      <p:bldP spid="1626127" grpId="0" animBg="1"/>
      <p:bldP spid="1626134" grpId="0" animBg="1"/>
      <p:bldP spid="1626135" grpId="0" animBg="1"/>
      <p:bldP spid="24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>
                <a:solidFill>
                  <a:schemeClr val="bg1"/>
                </a:solidFill>
              </a:rPr>
              <a:t>Стоики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Направление их философии было практическое</a:t>
            </a:r>
          </a:p>
        </p:txBody>
      </p:sp>
      <p:sp>
        <p:nvSpPr>
          <p:cNvPr id="1638403" name="Text Box 3"/>
          <p:cNvSpPr txBox="1">
            <a:spLocks noChangeArrowheads="1"/>
          </p:cNvSpPr>
          <p:nvPr/>
        </p:nvSpPr>
        <p:spPr bwMode="auto">
          <a:xfrm>
            <a:off x="3563888" y="1869281"/>
            <a:ext cx="5218113" cy="3059113"/>
          </a:xfrm>
          <a:prstGeom prst="rect">
            <a:avLst/>
          </a:prstGeom>
          <a:noFill/>
          <a:ln w="38100" cmpd="dbl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dirty="0">
                <a:solidFill>
                  <a:schemeClr val="bg1"/>
                </a:solidFill>
              </a:rPr>
              <a:t>Высшая стоическая мудрость и </a:t>
            </a:r>
          </a:p>
          <a:p>
            <a:pPr algn="ctr" eaLnBrk="1" hangingPunct="1"/>
            <a:r>
              <a:rPr lang="ru-RU" sz="2000" b="1" dirty="0">
                <a:solidFill>
                  <a:schemeClr val="bg1"/>
                </a:solidFill>
              </a:rPr>
              <a:t>добродетель</a:t>
            </a:r>
          </a:p>
          <a:p>
            <a:pPr algn="ctr" eaLnBrk="1" hangingPunct="1"/>
            <a:r>
              <a:rPr lang="ru-RU" sz="2000" b="1" dirty="0">
                <a:solidFill>
                  <a:schemeClr val="bg1"/>
                </a:solidFill>
              </a:rPr>
              <a:t> состоят в том, чтобы при всех </a:t>
            </a:r>
          </a:p>
          <a:p>
            <a:pPr algn="ctr" eaLnBrk="1" hangingPunct="1"/>
            <a:r>
              <a:rPr lang="ru-RU" sz="2000" b="1" dirty="0">
                <a:solidFill>
                  <a:schemeClr val="bg1"/>
                </a:solidFill>
              </a:rPr>
              <a:t>поворотах судьбы</a:t>
            </a:r>
          </a:p>
          <a:p>
            <a:pPr algn="ctr" eaLnBrk="1" hangingPunct="1"/>
            <a:r>
              <a:rPr lang="ru-RU" sz="2000" b="1" dirty="0">
                <a:solidFill>
                  <a:schemeClr val="bg1"/>
                </a:solidFill>
              </a:rPr>
              <a:t> сохранять выдержку и самообладание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12" y="2276872"/>
            <a:ext cx="1908000" cy="2449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551323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Философская школа Стоя была основана Зеноном из </a:t>
            </a:r>
            <a:r>
              <a:rPr lang="ru-RU" dirty="0" err="1">
                <a:solidFill>
                  <a:schemeClr val="bg1"/>
                </a:solidFill>
              </a:rPr>
              <a:t>Кития</a:t>
            </a:r>
            <a:r>
              <a:rPr lang="ru-RU" dirty="0">
                <a:solidFill>
                  <a:schemeClr val="bg1"/>
                </a:solidFill>
              </a:rPr>
              <a:t> (335-263 до н. э.)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0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404813"/>
            <a:ext cx="6342062" cy="51435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>
                <a:solidFill>
                  <a:schemeClr val="bg1"/>
                </a:solidFill>
              </a:rPr>
              <a:t>Предмет философии</a:t>
            </a:r>
            <a:br>
              <a:rPr lang="ru-RU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125538"/>
            <a:ext cx="8191500" cy="4711700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b="1" dirty="0">
                <a:solidFill>
                  <a:schemeClr val="bg1"/>
                </a:solidFill>
              </a:rPr>
              <a:t>Философия  представляет собой рациональное знание о всеобщем, дополненное чувством ценности и идеала</a:t>
            </a:r>
          </a:p>
          <a:p>
            <a:pPr eaLnBrk="1" hangingPunct="1">
              <a:defRPr/>
            </a:pPr>
            <a:r>
              <a:rPr lang="ru-RU" sz="2000" b="1" dirty="0">
                <a:solidFill>
                  <a:schemeClr val="bg1"/>
                </a:solidFill>
              </a:rPr>
              <a:t> Предмет философии в настоящее время: всеобщие основания(понятия и принципы) бытия, всеобщие законы реальности и человеческого мышления.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ru-RU" sz="2000" b="1" dirty="0">
              <a:solidFill>
                <a:schemeClr val="bg1"/>
              </a:solidFill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chemeClr val="bg1"/>
                </a:solidFill>
              </a:rPr>
              <a:t>      Так же могут быть аргументированы следующие  трактовки предмета философии: </a:t>
            </a:r>
          </a:p>
          <a:p>
            <a:pPr eaLnBrk="1" hangingPunct="1">
              <a:defRPr/>
            </a:pPr>
            <a:r>
              <a:rPr lang="ru-RU" sz="2000" b="1" dirty="0">
                <a:solidFill>
                  <a:schemeClr val="bg1"/>
                </a:solidFill>
              </a:rPr>
              <a:t>Отношения человека к миру</a:t>
            </a:r>
          </a:p>
          <a:p>
            <a:pPr eaLnBrk="1" hangingPunct="1">
              <a:defRPr/>
            </a:pPr>
            <a:r>
              <a:rPr lang="ru-RU" sz="2000" b="1" dirty="0">
                <a:solidFill>
                  <a:schemeClr val="bg1"/>
                </a:solidFill>
              </a:rPr>
              <a:t>Фундаментальные принципы   человеческого бытия</a:t>
            </a:r>
          </a:p>
          <a:p>
            <a:pPr eaLnBrk="1" hangingPunct="1">
              <a:defRPr/>
            </a:pPr>
            <a:r>
              <a:rPr lang="ru-RU" sz="2000" b="1" dirty="0">
                <a:solidFill>
                  <a:schemeClr val="bg1"/>
                </a:solidFill>
              </a:rPr>
              <a:t>Вся совокупность наиболее общих вопросов</a:t>
            </a:r>
          </a:p>
          <a:p>
            <a:pPr marL="0" indent="0" eaLnBrk="1" hangingPunct="1">
              <a:buNone/>
              <a:defRPr/>
            </a:pP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 </a:t>
            </a:r>
            <a:endParaRPr lang="ru-RU" sz="2000" b="1" dirty="0">
              <a:solidFill>
                <a:schemeClr val="bg1"/>
              </a:solidFill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ru-RU" sz="2000" b="1" dirty="0">
              <a:solidFill>
                <a:schemeClr val="bg1"/>
              </a:solidFill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chemeClr val="bg1"/>
                </a:solidFill>
              </a:rPr>
              <a:t>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solidFill>
                  <a:schemeClr val="bg1"/>
                </a:solidFill>
              </a:rPr>
              <a:t>Пиррон</a:t>
            </a:r>
            <a:br>
              <a:rPr lang="ru-RU" sz="2800">
                <a:solidFill>
                  <a:schemeClr val="bg1"/>
                </a:solidFill>
              </a:rPr>
            </a:br>
            <a:r>
              <a:rPr lang="ru-RU" sz="2800">
                <a:solidFill>
                  <a:schemeClr val="bg1"/>
                </a:solidFill>
              </a:rPr>
              <a:t>Воздержание от суждений</a:t>
            </a:r>
          </a:p>
        </p:txBody>
      </p:sp>
      <p:sp>
        <p:nvSpPr>
          <p:cNvPr id="1659907" name="Text Box 3"/>
          <p:cNvSpPr txBox="1">
            <a:spLocks noChangeArrowheads="1"/>
          </p:cNvSpPr>
          <p:nvPr/>
        </p:nvSpPr>
        <p:spPr bwMode="auto">
          <a:xfrm>
            <a:off x="3273425" y="1798638"/>
            <a:ext cx="2590800" cy="1979612"/>
          </a:xfrm>
          <a:prstGeom prst="rect">
            <a:avLst/>
          </a:prstGeom>
          <a:noFill/>
          <a:ln w="38100" cmpd="dbl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>
                <a:solidFill>
                  <a:srgbClr val="FFFF00"/>
                </a:solidFill>
              </a:rPr>
              <a:t>Эпох</a:t>
            </a:r>
            <a:r>
              <a:rPr lang="en-US" sz="2000" b="1">
                <a:solidFill>
                  <a:srgbClr val="FFFF00"/>
                </a:solidFill>
                <a:cs typeface="Arial" charset="0"/>
              </a:rPr>
              <a:t>é</a:t>
            </a:r>
            <a:br>
              <a:rPr lang="ru-RU" b="1">
                <a:solidFill>
                  <a:schemeClr val="bg1"/>
                </a:solidFill>
              </a:rPr>
            </a:br>
            <a:r>
              <a:rPr lang="en-US" b="1">
                <a:solidFill>
                  <a:schemeClr val="bg1"/>
                </a:solidFill>
              </a:rPr>
              <a:t>(</a:t>
            </a:r>
            <a:r>
              <a:rPr lang="ru-RU" b="1" i="1">
                <a:solidFill>
                  <a:schemeClr val="bg1"/>
                </a:solidFill>
              </a:rPr>
              <a:t>греч</a:t>
            </a:r>
            <a:r>
              <a:rPr lang="ru-RU" b="1">
                <a:solidFill>
                  <a:schemeClr val="bg1"/>
                </a:solidFill>
              </a:rPr>
              <a:t>.,</a:t>
            </a:r>
            <a:r>
              <a:rPr lang="en-US"/>
              <a:t> </a:t>
            </a:r>
            <a:r>
              <a:rPr lang="el-GR" sz="2100" b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εποχή</a:t>
            </a:r>
            <a:r>
              <a:rPr lang="en-US" b="1">
                <a:solidFill>
                  <a:schemeClr val="bg1"/>
                </a:solidFill>
              </a:rPr>
              <a:t>)</a:t>
            </a:r>
            <a:r>
              <a:rPr lang="ru-RU" b="1">
                <a:solidFill>
                  <a:schemeClr val="bg1"/>
                </a:solidFill>
              </a:rPr>
              <a:t> –</a:t>
            </a:r>
          </a:p>
          <a:p>
            <a:pPr algn="ctr" eaLnBrk="1" hangingPunct="1"/>
            <a:r>
              <a:rPr lang="ru-RU" b="1">
                <a:solidFill>
                  <a:schemeClr val="bg1"/>
                </a:solidFill>
              </a:rPr>
              <a:t>остановка,</a:t>
            </a:r>
            <a:br>
              <a:rPr lang="ru-RU" b="1">
                <a:solidFill>
                  <a:schemeClr val="bg1"/>
                </a:solidFill>
              </a:rPr>
            </a:br>
            <a:r>
              <a:rPr lang="ru-RU" b="1">
                <a:solidFill>
                  <a:schemeClr val="bg1"/>
                </a:solidFill>
              </a:rPr>
              <a:t>прекращение,</a:t>
            </a:r>
            <a:br>
              <a:rPr lang="ru-RU" b="1">
                <a:solidFill>
                  <a:schemeClr val="bg1"/>
                </a:solidFill>
              </a:rPr>
            </a:br>
            <a:r>
              <a:rPr lang="ru-RU" b="1">
                <a:solidFill>
                  <a:schemeClr val="bg1"/>
                </a:solidFill>
              </a:rPr>
              <a:t>воздержание</a:t>
            </a:r>
            <a:br>
              <a:rPr lang="ru-RU" b="1">
                <a:solidFill>
                  <a:schemeClr val="bg1"/>
                </a:solidFill>
              </a:rPr>
            </a:br>
            <a:r>
              <a:rPr lang="ru-RU" b="1">
                <a:solidFill>
                  <a:schemeClr val="bg1"/>
                </a:solidFill>
              </a:rPr>
              <a:t>от суждения.</a:t>
            </a:r>
          </a:p>
        </p:txBody>
      </p:sp>
      <p:sp>
        <p:nvSpPr>
          <p:cNvPr id="1659908" name="Text Box 4"/>
          <p:cNvSpPr txBox="1">
            <a:spLocks noChangeArrowheads="1"/>
          </p:cNvSpPr>
          <p:nvPr/>
        </p:nvSpPr>
        <p:spPr bwMode="auto">
          <a:xfrm>
            <a:off x="6081713" y="1798638"/>
            <a:ext cx="2590800" cy="1979612"/>
          </a:xfrm>
          <a:prstGeom prst="rect">
            <a:avLst/>
          </a:prstGeom>
          <a:noFill/>
          <a:ln w="38100" cmpd="dbl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>
                <a:solidFill>
                  <a:srgbClr val="FFFF00"/>
                </a:solidFill>
              </a:rPr>
              <a:t>Атар</a:t>
            </a:r>
            <a:r>
              <a:rPr lang="en-US" sz="2000" b="1">
                <a:solidFill>
                  <a:srgbClr val="FFFF00"/>
                </a:solidFill>
                <a:cs typeface="Arial" charset="0"/>
              </a:rPr>
              <a:t>á</a:t>
            </a:r>
            <a:r>
              <a:rPr lang="ru-RU" sz="2000" b="1">
                <a:solidFill>
                  <a:srgbClr val="FFFF00"/>
                </a:solidFill>
              </a:rPr>
              <a:t>ксия</a:t>
            </a:r>
            <a:br>
              <a:rPr lang="ru-RU" b="1">
                <a:solidFill>
                  <a:schemeClr val="bg1"/>
                </a:solidFill>
              </a:rPr>
            </a:br>
            <a:r>
              <a:rPr lang="en-US" b="1">
                <a:solidFill>
                  <a:schemeClr val="bg1"/>
                </a:solidFill>
              </a:rPr>
              <a:t>(</a:t>
            </a:r>
            <a:r>
              <a:rPr lang="ru-RU" b="1" i="1">
                <a:solidFill>
                  <a:schemeClr val="bg1"/>
                </a:solidFill>
              </a:rPr>
              <a:t>греч</a:t>
            </a:r>
            <a:r>
              <a:rPr lang="ru-RU" b="1">
                <a:solidFill>
                  <a:schemeClr val="bg1"/>
                </a:solidFill>
              </a:rPr>
              <a:t>., </a:t>
            </a:r>
            <a:r>
              <a:rPr lang="el-GR" sz="2100" b="1">
                <a:solidFill>
                  <a:srgbClr val="00FFFF"/>
                </a:solidFill>
                <a:latin typeface="Times New Roman" pitchFamily="18" charset="0"/>
              </a:rPr>
              <a:t>α</a:t>
            </a:r>
            <a:r>
              <a:rPr lang="el-GR" sz="2100" b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ταραξία</a:t>
            </a:r>
            <a:r>
              <a:rPr lang="ru-RU" b="1">
                <a:solidFill>
                  <a:srgbClr val="00FFFF"/>
                </a:solidFill>
              </a:rPr>
              <a:t>,</a:t>
            </a:r>
            <a:br>
              <a:rPr lang="ru-RU" b="1">
                <a:solidFill>
                  <a:schemeClr val="bg1"/>
                </a:solidFill>
              </a:rPr>
            </a:br>
            <a:r>
              <a:rPr lang="ru-RU" b="1">
                <a:solidFill>
                  <a:schemeClr val="bg1"/>
                </a:solidFill>
              </a:rPr>
              <a:t>от </a:t>
            </a:r>
            <a:r>
              <a:rPr lang="el-GR" sz="2100" b="1">
                <a:solidFill>
                  <a:srgbClr val="00FFFF"/>
                </a:solidFill>
                <a:latin typeface="Times New Roman" pitchFamily="18" charset="0"/>
              </a:rPr>
              <a:t>ταρα</a:t>
            </a:r>
            <a:r>
              <a:rPr lang="el-GR" sz="2100" b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χή</a:t>
            </a:r>
            <a:r>
              <a:rPr lang="ru-RU" b="1">
                <a:solidFill>
                  <a:srgbClr val="00FFFF"/>
                </a:solidFill>
              </a:rPr>
              <a:t>,</a:t>
            </a:r>
            <a:br>
              <a:rPr lang="ru-RU" b="1">
                <a:solidFill>
                  <a:srgbClr val="00FFFF"/>
                </a:solidFill>
              </a:rPr>
            </a:br>
            <a:r>
              <a:rPr lang="ru-RU" b="1">
                <a:solidFill>
                  <a:schemeClr val="bg1"/>
                </a:solidFill>
              </a:rPr>
              <a:t>волнение, тревога</a:t>
            </a:r>
            <a:r>
              <a:rPr lang="en-US" b="1">
                <a:solidFill>
                  <a:schemeClr val="bg1"/>
                </a:solidFill>
              </a:rPr>
              <a:t>)</a:t>
            </a:r>
            <a:r>
              <a:rPr lang="ru-RU" b="1">
                <a:solidFill>
                  <a:schemeClr val="bg1"/>
                </a:solidFill>
              </a:rPr>
              <a:t> –</a:t>
            </a:r>
            <a:br>
              <a:rPr lang="ru-RU" b="1">
                <a:solidFill>
                  <a:schemeClr val="bg1"/>
                </a:solidFill>
              </a:rPr>
            </a:br>
            <a:r>
              <a:rPr lang="ru-RU" b="1">
                <a:solidFill>
                  <a:schemeClr val="bg1"/>
                </a:solidFill>
              </a:rPr>
              <a:t>невозмутимость,</a:t>
            </a:r>
            <a:br>
              <a:rPr lang="ru-RU" b="1">
                <a:solidFill>
                  <a:schemeClr val="bg1"/>
                </a:solidFill>
              </a:rPr>
            </a:br>
            <a:r>
              <a:rPr lang="ru-RU" b="1">
                <a:solidFill>
                  <a:schemeClr val="bg1"/>
                </a:solidFill>
              </a:rPr>
              <a:t>безмятежность.</a:t>
            </a:r>
          </a:p>
        </p:txBody>
      </p:sp>
      <p:sp>
        <p:nvSpPr>
          <p:cNvPr id="1659909" name="Text Box 5"/>
          <p:cNvSpPr txBox="1">
            <a:spLocks noChangeArrowheads="1"/>
          </p:cNvSpPr>
          <p:nvPr/>
        </p:nvSpPr>
        <p:spPr bwMode="auto">
          <a:xfrm>
            <a:off x="466725" y="1798638"/>
            <a:ext cx="2590800" cy="1979612"/>
          </a:xfrm>
          <a:prstGeom prst="rect">
            <a:avLst/>
          </a:prstGeom>
          <a:noFill/>
          <a:ln w="38100" cmpd="dbl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>
                <a:solidFill>
                  <a:srgbClr val="FFFF00"/>
                </a:solidFill>
              </a:rPr>
              <a:t>Изост</a:t>
            </a:r>
            <a:r>
              <a:rPr lang="en-US" sz="2000" b="1">
                <a:solidFill>
                  <a:srgbClr val="FFFF00"/>
                </a:solidFill>
                <a:cs typeface="Arial" charset="0"/>
              </a:rPr>
              <a:t>é</a:t>
            </a:r>
            <a:r>
              <a:rPr lang="ru-RU" sz="2000" b="1">
                <a:solidFill>
                  <a:srgbClr val="FFFF00"/>
                </a:solidFill>
              </a:rPr>
              <a:t>ния</a:t>
            </a:r>
            <a:br>
              <a:rPr lang="ru-RU" b="1">
                <a:solidFill>
                  <a:schemeClr val="bg1"/>
                </a:solidFill>
              </a:rPr>
            </a:br>
            <a:r>
              <a:rPr lang="en-US" b="1">
                <a:solidFill>
                  <a:schemeClr val="bg1"/>
                </a:solidFill>
              </a:rPr>
              <a:t>(</a:t>
            </a:r>
            <a:r>
              <a:rPr lang="ru-RU" b="1" i="1">
                <a:solidFill>
                  <a:schemeClr val="bg1"/>
                </a:solidFill>
              </a:rPr>
              <a:t>греч</a:t>
            </a:r>
            <a:r>
              <a:rPr lang="ru-RU" b="1">
                <a:solidFill>
                  <a:schemeClr val="bg1"/>
                </a:solidFill>
              </a:rPr>
              <a:t>.,</a:t>
            </a:r>
            <a:r>
              <a:rPr lang="en-US"/>
              <a:t> </a:t>
            </a:r>
            <a:r>
              <a:rPr lang="el-GR" sz="2100" b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ίσοσθένεια</a:t>
            </a:r>
            <a:r>
              <a:rPr lang="en-US" b="1">
                <a:solidFill>
                  <a:schemeClr val="bg1"/>
                </a:solidFill>
              </a:rPr>
              <a:t>)</a:t>
            </a:r>
            <a:r>
              <a:rPr lang="ru-RU" b="1">
                <a:solidFill>
                  <a:schemeClr val="bg1"/>
                </a:solidFill>
              </a:rPr>
              <a:t> –</a:t>
            </a:r>
            <a:br>
              <a:rPr lang="ru-RU" b="1">
                <a:solidFill>
                  <a:schemeClr val="bg1"/>
                </a:solidFill>
              </a:rPr>
            </a:br>
            <a:r>
              <a:rPr lang="ru-RU" b="1">
                <a:solidFill>
                  <a:schemeClr val="bg1"/>
                </a:solidFill>
              </a:rPr>
              <a:t>равносильность</a:t>
            </a:r>
            <a:br>
              <a:rPr lang="ru-RU" b="1">
                <a:solidFill>
                  <a:schemeClr val="bg1"/>
                </a:solidFill>
              </a:rPr>
            </a:br>
            <a:r>
              <a:rPr lang="ru-RU" b="1">
                <a:solidFill>
                  <a:schemeClr val="bg1"/>
                </a:solidFill>
              </a:rPr>
              <a:t>(противоположных</a:t>
            </a:r>
            <a:br>
              <a:rPr lang="ru-RU" b="1">
                <a:solidFill>
                  <a:schemeClr val="bg1"/>
                </a:solidFill>
              </a:rPr>
            </a:br>
            <a:r>
              <a:rPr lang="ru-RU" b="1">
                <a:solidFill>
                  <a:schemeClr val="bg1"/>
                </a:solidFill>
              </a:rPr>
              <a:t>суждений).</a:t>
            </a:r>
          </a:p>
        </p:txBody>
      </p:sp>
      <p:sp>
        <p:nvSpPr>
          <p:cNvPr id="1659910" name="Text Box 6"/>
          <p:cNvSpPr txBox="1">
            <a:spLocks noChangeArrowheads="1"/>
          </p:cNvSpPr>
          <p:nvPr/>
        </p:nvSpPr>
        <p:spPr bwMode="auto">
          <a:xfrm>
            <a:off x="3273425" y="4318000"/>
            <a:ext cx="2590800" cy="1979613"/>
          </a:xfrm>
          <a:prstGeom prst="rect">
            <a:avLst/>
          </a:prstGeom>
          <a:noFill/>
          <a:ln w="38100" cmpd="dbl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>
                <a:solidFill>
                  <a:srgbClr val="FFFF00"/>
                </a:solidFill>
              </a:rPr>
              <a:t>Скептик</a:t>
            </a:r>
            <a:br>
              <a:rPr lang="ru-RU" b="1">
                <a:solidFill>
                  <a:schemeClr val="bg1"/>
                </a:solidFill>
              </a:rPr>
            </a:br>
            <a:r>
              <a:rPr lang="en-US" b="1">
                <a:solidFill>
                  <a:schemeClr val="bg1"/>
                </a:solidFill>
              </a:rPr>
              <a:t>(</a:t>
            </a:r>
            <a:r>
              <a:rPr lang="ru-RU" b="1" i="1">
                <a:solidFill>
                  <a:schemeClr val="bg1"/>
                </a:solidFill>
              </a:rPr>
              <a:t>греч</a:t>
            </a:r>
            <a:r>
              <a:rPr lang="ru-RU" b="1">
                <a:solidFill>
                  <a:schemeClr val="bg1"/>
                </a:solidFill>
              </a:rPr>
              <a:t>.,</a:t>
            </a:r>
            <a:r>
              <a:rPr lang="en-US"/>
              <a:t> </a:t>
            </a:r>
            <a:r>
              <a:rPr lang="el-GR" sz="2100" b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σκεπτικός</a:t>
            </a:r>
            <a:r>
              <a:rPr lang="en-US" b="1">
                <a:solidFill>
                  <a:schemeClr val="bg1"/>
                </a:solidFill>
              </a:rPr>
              <a:t>)</a:t>
            </a:r>
            <a:r>
              <a:rPr lang="ru-RU" b="1">
                <a:solidFill>
                  <a:schemeClr val="bg1"/>
                </a:solidFill>
              </a:rPr>
              <a:t>,</a:t>
            </a:r>
            <a:r>
              <a:rPr lang="ru-RU"/>
              <a:t> </a:t>
            </a:r>
            <a:r>
              <a:rPr lang="ru-RU" b="1">
                <a:solidFill>
                  <a:schemeClr val="bg1"/>
                </a:solidFill>
              </a:rPr>
              <a:t>–</a:t>
            </a:r>
          </a:p>
          <a:p>
            <a:pPr algn="ctr" eaLnBrk="1" hangingPunct="1"/>
            <a:r>
              <a:rPr lang="ru-RU" b="1">
                <a:solidFill>
                  <a:schemeClr val="bg1"/>
                </a:solidFill>
              </a:rPr>
              <a:t>склонный к</a:t>
            </a:r>
            <a:br>
              <a:rPr lang="ru-RU" b="1">
                <a:solidFill>
                  <a:schemeClr val="bg1"/>
                </a:solidFill>
              </a:rPr>
            </a:br>
            <a:r>
              <a:rPr lang="ru-RU" b="1">
                <a:solidFill>
                  <a:schemeClr val="bg1"/>
                </a:solidFill>
              </a:rPr>
              <a:t>рассмотрению,</a:t>
            </a:r>
            <a:br>
              <a:rPr lang="ru-RU" b="1">
                <a:solidFill>
                  <a:schemeClr val="bg1"/>
                </a:solidFill>
              </a:rPr>
            </a:br>
            <a:r>
              <a:rPr lang="ru-RU" b="1">
                <a:solidFill>
                  <a:schemeClr val="bg1"/>
                </a:solidFill>
              </a:rPr>
              <a:t>обдумыванию,</a:t>
            </a:r>
            <a:br>
              <a:rPr lang="ru-RU" b="1">
                <a:solidFill>
                  <a:schemeClr val="bg1"/>
                </a:solidFill>
              </a:rPr>
            </a:br>
            <a:r>
              <a:rPr lang="ru-RU" b="1">
                <a:solidFill>
                  <a:schemeClr val="bg1"/>
                </a:solidFill>
              </a:rPr>
              <a:t>размышлению.</a:t>
            </a:r>
          </a:p>
        </p:txBody>
      </p:sp>
      <p:sp>
        <p:nvSpPr>
          <p:cNvPr id="1659911" name="AutoShape 7"/>
          <p:cNvSpPr>
            <a:spLocks noChangeArrowheads="1"/>
          </p:cNvSpPr>
          <p:nvPr/>
        </p:nvSpPr>
        <p:spPr bwMode="auto">
          <a:xfrm flipH="1" flipV="1">
            <a:off x="395288" y="4318000"/>
            <a:ext cx="2735262" cy="1979613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 anchorCtr="1"/>
          <a:lstStyle/>
          <a:p>
            <a:pPr algn="ctr">
              <a:lnSpc>
                <a:spcPct val="95000"/>
              </a:lnSpc>
            </a:pPr>
            <a:r>
              <a:rPr lang="ru-RU" b="1">
                <a:solidFill>
                  <a:srgbClr val="0000FF"/>
                </a:solidFill>
              </a:rPr>
              <a:t>Ни о чём нельзя</a:t>
            </a:r>
            <a:br>
              <a:rPr lang="ru-RU" b="1">
                <a:solidFill>
                  <a:srgbClr val="0000FF"/>
                </a:solidFill>
              </a:rPr>
            </a:br>
            <a:r>
              <a:rPr lang="ru-RU" b="1">
                <a:solidFill>
                  <a:srgbClr val="0000FF"/>
                </a:solidFill>
              </a:rPr>
              <a:t>сказать, что оно</a:t>
            </a:r>
            <a:br>
              <a:rPr lang="ru-RU" b="1">
                <a:solidFill>
                  <a:srgbClr val="0000FF"/>
                </a:solidFill>
              </a:rPr>
            </a:br>
            <a:r>
              <a:rPr lang="ru-RU" b="1">
                <a:solidFill>
                  <a:srgbClr val="0000FF"/>
                </a:solidFill>
              </a:rPr>
              <a:t>есть в большей</a:t>
            </a:r>
            <a:br>
              <a:rPr lang="ru-RU" b="1">
                <a:solidFill>
                  <a:srgbClr val="0000FF"/>
                </a:solidFill>
              </a:rPr>
            </a:br>
            <a:r>
              <a:rPr lang="ru-RU" b="1">
                <a:solidFill>
                  <a:srgbClr val="0000FF"/>
                </a:solidFill>
              </a:rPr>
              <a:t>степени одно,</a:t>
            </a:r>
            <a:br>
              <a:rPr lang="ru-RU" b="1">
                <a:solidFill>
                  <a:srgbClr val="0000FF"/>
                </a:solidFill>
              </a:rPr>
            </a:br>
            <a:r>
              <a:rPr lang="ru-RU" b="1">
                <a:solidFill>
                  <a:srgbClr val="0000FF"/>
                </a:solidFill>
              </a:rPr>
              <a:t>чем другое.</a:t>
            </a:r>
          </a:p>
        </p:txBody>
      </p:sp>
      <p:sp>
        <p:nvSpPr>
          <p:cNvPr id="1659912" name="AutoShape 8"/>
          <p:cNvSpPr>
            <a:spLocks noChangeArrowheads="1"/>
          </p:cNvSpPr>
          <p:nvPr/>
        </p:nvSpPr>
        <p:spPr bwMode="auto">
          <a:xfrm flipH="1" flipV="1">
            <a:off x="6008688" y="4318000"/>
            <a:ext cx="2735262" cy="1979613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>
              <a:lnSpc>
                <a:spcPct val="95000"/>
              </a:lnSpc>
            </a:pPr>
            <a:r>
              <a:rPr lang="ru-RU" b="1">
                <a:solidFill>
                  <a:srgbClr val="0000FF"/>
                </a:solidFill>
              </a:rPr>
              <a:t>Нельзя отличить</a:t>
            </a:r>
            <a:br>
              <a:rPr lang="ru-RU" b="1">
                <a:solidFill>
                  <a:srgbClr val="0000FF"/>
                </a:solidFill>
              </a:rPr>
            </a:br>
            <a:r>
              <a:rPr lang="ru-RU" b="1">
                <a:solidFill>
                  <a:srgbClr val="0000FF"/>
                </a:solidFill>
              </a:rPr>
              <a:t>ложное суждение</a:t>
            </a:r>
            <a:br>
              <a:rPr lang="ru-RU" b="1">
                <a:solidFill>
                  <a:srgbClr val="0000FF"/>
                </a:solidFill>
              </a:rPr>
            </a:br>
            <a:r>
              <a:rPr lang="ru-RU" b="1">
                <a:solidFill>
                  <a:srgbClr val="0000FF"/>
                </a:solidFill>
              </a:rPr>
              <a:t>от истинного,</a:t>
            </a:r>
            <a:br>
              <a:rPr lang="ru-RU" b="1">
                <a:solidFill>
                  <a:srgbClr val="0000FF"/>
                </a:solidFill>
              </a:rPr>
            </a:br>
            <a:r>
              <a:rPr lang="ru-RU" b="1">
                <a:solidFill>
                  <a:srgbClr val="0000FF"/>
                </a:solidFill>
              </a:rPr>
              <a:t>так как у нас нет</a:t>
            </a:r>
            <a:br>
              <a:rPr lang="ru-RU" b="1">
                <a:solidFill>
                  <a:srgbClr val="0000FF"/>
                </a:solidFill>
              </a:rPr>
            </a:br>
            <a:r>
              <a:rPr lang="ru-RU" b="1">
                <a:solidFill>
                  <a:srgbClr val="0000FF"/>
                </a:solidFill>
              </a:rPr>
              <a:t>критерия истины.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599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599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59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599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599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59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59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599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599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659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9907" grpId="0" animBg="1"/>
      <p:bldP spid="1659908" grpId="0" animBg="1"/>
      <p:bldP spid="1659909" grpId="0" animBg="1"/>
      <p:bldP spid="1659910" grpId="0" animBg="1"/>
      <p:bldP spid="1659911" grpId="0" animBg="1"/>
      <p:bldP spid="1659912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00125"/>
          </a:xfrm>
          <a:noFill/>
        </p:spPr>
        <p:txBody>
          <a:bodyPr/>
          <a:lstStyle/>
          <a:p>
            <a:pPr eaLnBrk="1" hangingPunct="1"/>
            <a:r>
              <a:rPr lang="ru-RU">
                <a:solidFill>
                  <a:schemeClr val="bg1"/>
                </a:solidFill>
              </a:rPr>
              <a:t>Энесидем</a:t>
            </a:r>
            <a:br>
              <a:rPr lang="ru-RU" sz="2800">
                <a:solidFill>
                  <a:schemeClr val="bg1"/>
                </a:solidFill>
              </a:rPr>
            </a:br>
            <a:r>
              <a:rPr lang="ru-RU" sz="2800">
                <a:solidFill>
                  <a:schemeClr val="bg1"/>
                </a:solidFill>
              </a:rPr>
              <a:t>Недостоверность чувственного восприятия</a:t>
            </a:r>
          </a:p>
        </p:txBody>
      </p:sp>
      <p:sp>
        <p:nvSpPr>
          <p:cNvPr id="1674243" name="Rectangle 3"/>
          <p:cNvSpPr>
            <a:spLocks noGrp="1" noChangeArrowheads="1"/>
          </p:cNvSpPr>
          <p:nvPr>
            <p:ph idx="1"/>
          </p:nvPr>
        </p:nvSpPr>
        <p:spPr>
          <a:xfrm>
            <a:off x="276225" y="1420813"/>
            <a:ext cx="8697913" cy="5246687"/>
          </a:xfrm>
        </p:spPr>
        <p:txBody>
          <a:bodyPr/>
          <a:lstStyle/>
          <a:p>
            <a:pPr eaLnBrk="1" hangingPunct="1">
              <a:buClr>
                <a:schemeClr val="bg1"/>
              </a:buClr>
              <a:buFont typeface="Wingdings" pitchFamily="2" charset="2"/>
              <a:buChar char="q"/>
            </a:pPr>
            <a:r>
              <a:rPr lang="ru-RU" sz="1800" b="1">
                <a:solidFill>
                  <a:srgbClr val="00FFFF"/>
                </a:solidFill>
              </a:rPr>
              <a:t>Разные живые существа</a:t>
            </a:r>
            <a:r>
              <a:rPr lang="ru-RU" sz="1800" b="1">
                <a:solidFill>
                  <a:schemeClr val="bg1"/>
                </a:solidFill>
              </a:rPr>
              <a:t> чувствуют по-разному, и совершенно невозможно понять, кто чувствует «правильно».</a:t>
            </a:r>
          </a:p>
          <a:p>
            <a:pPr eaLnBrk="1" hangingPunct="1">
              <a:buClr>
                <a:schemeClr val="bg1"/>
              </a:buClr>
              <a:buFont typeface="Wingdings" pitchFamily="2" charset="2"/>
              <a:buChar char="q"/>
            </a:pPr>
            <a:r>
              <a:rPr lang="ru-RU" sz="1800" b="1">
                <a:solidFill>
                  <a:schemeClr val="bg1"/>
                </a:solidFill>
              </a:rPr>
              <a:t>Даже, если мы отдадим предпочтение человеческому восприятию, придётся признать, что </a:t>
            </a:r>
            <a:r>
              <a:rPr lang="ru-RU" sz="1800" b="1">
                <a:solidFill>
                  <a:srgbClr val="00FFFF"/>
                </a:solidFill>
              </a:rPr>
              <a:t>разные люди</a:t>
            </a:r>
            <a:r>
              <a:rPr lang="ru-RU" sz="1800" b="1">
                <a:solidFill>
                  <a:schemeClr val="bg1"/>
                </a:solidFill>
              </a:rPr>
              <a:t> также чувствуют по-разному.</a:t>
            </a:r>
          </a:p>
          <a:p>
            <a:pPr eaLnBrk="1" hangingPunct="1">
              <a:buClr>
                <a:schemeClr val="bg1"/>
              </a:buClr>
              <a:buFont typeface="Wingdings" pitchFamily="2" charset="2"/>
              <a:buChar char="q"/>
            </a:pPr>
            <a:r>
              <a:rPr lang="ru-RU" sz="1800" b="1">
                <a:solidFill>
                  <a:schemeClr val="bg1"/>
                </a:solidFill>
              </a:rPr>
              <a:t>Но и один человек имеет </a:t>
            </a:r>
            <a:r>
              <a:rPr lang="ru-RU" sz="1800" b="1">
                <a:solidFill>
                  <a:srgbClr val="00FFFF"/>
                </a:solidFill>
              </a:rPr>
              <a:t>разные органы чувств,</a:t>
            </a:r>
            <a:r>
              <a:rPr lang="ru-RU" sz="1800" b="1">
                <a:solidFill>
                  <a:schemeClr val="bg1"/>
                </a:solidFill>
              </a:rPr>
              <a:t> свидетельства которых различны, и непонятно, какому следует отдать предпочтение.</a:t>
            </a:r>
          </a:p>
          <a:p>
            <a:pPr eaLnBrk="1" hangingPunct="1">
              <a:buClr>
                <a:schemeClr val="bg1"/>
              </a:buClr>
              <a:buFont typeface="Wingdings" pitchFamily="2" charset="2"/>
              <a:buChar char="q"/>
            </a:pPr>
            <a:r>
              <a:rPr lang="ru-RU" sz="1800" b="1">
                <a:solidFill>
                  <a:schemeClr val="bg1"/>
                </a:solidFill>
              </a:rPr>
              <a:t>Даже отдав предпочтение какому-то одному из человеческих чувств, мы обнаружим, что восприятие </a:t>
            </a:r>
            <a:r>
              <a:rPr lang="ru-RU" sz="1800" b="1">
                <a:solidFill>
                  <a:srgbClr val="00FFFF"/>
                </a:solidFill>
              </a:rPr>
              <a:t>меняется в зависимости от условий.</a:t>
            </a:r>
          </a:p>
          <a:p>
            <a:pPr eaLnBrk="1" hangingPunct="1">
              <a:buClr>
                <a:schemeClr val="bg1"/>
              </a:buClr>
              <a:buFont typeface="Wingdings" pitchFamily="2" charset="2"/>
              <a:buChar char="q"/>
            </a:pPr>
            <a:r>
              <a:rPr lang="ru-RU" sz="1800" b="1">
                <a:solidFill>
                  <a:schemeClr val="bg1"/>
                </a:solidFill>
              </a:rPr>
              <a:t>Восприятия и суждения </a:t>
            </a:r>
            <a:r>
              <a:rPr lang="ru-RU" sz="1800" b="1">
                <a:solidFill>
                  <a:srgbClr val="00FFFF"/>
                </a:solidFill>
              </a:rPr>
              <a:t>зависят от обычаев народов.</a:t>
            </a:r>
          </a:p>
          <a:p>
            <a:pPr eaLnBrk="1" hangingPunct="1">
              <a:buClr>
                <a:schemeClr val="bg1"/>
              </a:buClr>
              <a:buFont typeface="Arial" charset="0"/>
              <a:buChar char="₪"/>
            </a:pPr>
            <a:r>
              <a:rPr lang="ru-RU" sz="1800" b="1">
                <a:solidFill>
                  <a:schemeClr val="bg1"/>
                </a:solidFill>
              </a:rPr>
              <a:t>Ни одна вещь не является в чистом виде, но всегда воспринимается </a:t>
            </a:r>
            <a:br>
              <a:rPr lang="ru-RU" sz="1800" b="1">
                <a:solidFill>
                  <a:schemeClr val="bg1"/>
                </a:solidFill>
              </a:rPr>
            </a:br>
            <a:r>
              <a:rPr lang="ru-RU" sz="1800" b="1">
                <a:solidFill>
                  <a:srgbClr val="00FFFF"/>
                </a:solidFill>
              </a:rPr>
              <a:t>в смешении с другими вещами.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4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74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74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4243" grpId="0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00125"/>
          </a:xfrm>
          <a:noFill/>
        </p:spPr>
        <p:txBody>
          <a:bodyPr/>
          <a:lstStyle/>
          <a:p>
            <a:pPr eaLnBrk="1" hangingPunct="1"/>
            <a:r>
              <a:rPr lang="ru-RU">
                <a:solidFill>
                  <a:schemeClr val="bg1"/>
                </a:solidFill>
              </a:rPr>
              <a:t>Энесидем</a:t>
            </a:r>
            <a:br>
              <a:rPr lang="ru-RU" sz="2800">
                <a:solidFill>
                  <a:schemeClr val="bg1"/>
                </a:solidFill>
              </a:rPr>
            </a:br>
            <a:r>
              <a:rPr lang="ru-RU" sz="2800">
                <a:solidFill>
                  <a:schemeClr val="bg1"/>
                </a:solidFill>
              </a:rPr>
              <a:t>Недостоверность чувственного восприятия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idx="1"/>
          </p:nvPr>
        </p:nvSpPr>
        <p:spPr>
          <a:xfrm>
            <a:off x="276225" y="1420813"/>
            <a:ext cx="8697913" cy="5246687"/>
          </a:xfrm>
        </p:spPr>
        <p:txBody>
          <a:bodyPr/>
          <a:lstStyle/>
          <a:p>
            <a:pPr eaLnBrk="1" hangingPunct="1">
              <a:buClr>
                <a:schemeClr val="bg1"/>
              </a:buClr>
              <a:buFont typeface="Wingdings" pitchFamily="2" charset="2"/>
              <a:buChar char="q"/>
            </a:pPr>
            <a:r>
              <a:rPr lang="ru-RU" sz="1800" b="1">
                <a:solidFill>
                  <a:srgbClr val="00FFFF"/>
                </a:solidFill>
              </a:rPr>
              <a:t>Разные живые существа</a:t>
            </a:r>
            <a:r>
              <a:rPr lang="ru-RU" sz="1800" b="1">
                <a:solidFill>
                  <a:schemeClr val="bg1"/>
                </a:solidFill>
              </a:rPr>
              <a:t> чувствуют по-разному, и совершенно невозможно понять, кто чувствует «правильно».</a:t>
            </a:r>
          </a:p>
          <a:p>
            <a:pPr eaLnBrk="1" hangingPunct="1">
              <a:buClr>
                <a:schemeClr val="bg1"/>
              </a:buClr>
              <a:buFont typeface="Wingdings" pitchFamily="2" charset="2"/>
              <a:buChar char="q"/>
            </a:pPr>
            <a:r>
              <a:rPr lang="ru-RU" sz="1800" b="1">
                <a:solidFill>
                  <a:schemeClr val="bg1"/>
                </a:solidFill>
              </a:rPr>
              <a:t>Даже, если мы отдадим предпочтение человеческому восприятию, придётся признать, что </a:t>
            </a:r>
            <a:r>
              <a:rPr lang="ru-RU" sz="1800" b="1">
                <a:solidFill>
                  <a:srgbClr val="00FFFF"/>
                </a:solidFill>
              </a:rPr>
              <a:t>разные люди</a:t>
            </a:r>
            <a:r>
              <a:rPr lang="ru-RU" sz="1800" b="1">
                <a:solidFill>
                  <a:schemeClr val="bg1"/>
                </a:solidFill>
              </a:rPr>
              <a:t> также чувствуют по-разному.</a:t>
            </a:r>
          </a:p>
          <a:p>
            <a:pPr eaLnBrk="1" hangingPunct="1">
              <a:buClr>
                <a:schemeClr val="bg1"/>
              </a:buClr>
              <a:buFont typeface="Wingdings" pitchFamily="2" charset="2"/>
              <a:buChar char="q"/>
            </a:pPr>
            <a:r>
              <a:rPr lang="ru-RU" sz="1800" b="1">
                <a:solidFill>
                  <a:schemeClr val="bg1"/>
                </a:solidFill>
              </a:rPr>
              <a:t>Но и один человек имеет </a:t>
            </a:r>
            <a:r>
              <a:rPr lang="ru-RU" sz="1800" b="1">
                <a:solidFill>
                  <a:srgbClr val="00FFFF"/>
                </a:solidFill>
              </a:rPr>
              <a:t>разные органы чувств,</a:t>
            </a:r>
            <a:r>
              <a:rPr lang="ru-RU" sz="1800" b="1">
                <a:solidFill>
                  <a:schemeClr val="bg1"/>
                </a:solidFill>
              </a:rPr>
              <a:t> свидетельства которых различны, и непонятно, какому следует отдать предпочтение.</a:t>
            </a:r>
          </a:p>
          <a:p>
            <a:pPr eaLnBrk="1" hangingPunct="1">
              <a:buClr>
                <a:schemeClr val="bg1"/>
              </a:buClr>
              <a:buFont typeface="Wingdings" pitchFamily="2" charset="2"/>
              <a:buChar char="q"/>
            </a:pPr>
            <a:r>
              <a:rPr lang="ru-RU" sz="1800" b="1">
                <a:solidFill>
                  <a:schemeClr val="bg1"/>
                </a:solidFill>
              </a:rPr>
              <a:t>Даже отдав предпочтение какому-то одному из человеческих чувств, мы обнаружим, что восприятие </a:t>
            </a:r>
            <a:r>
              <a:rPr lang="ru-RU" sz="1800" b="1">
                <a:solidFill>
                  <a:srgbClr val="00FFFF"/>
                </a:solidFill>
              </a:rPr>
              <a:t>меняется в зависимости от условий.</a:t>
            </a:r>
          </a:p>
          <a:p>
            <a:pPr eaLnBrk="1" hangingPunct="1">
              <a:buClr>
                <a:schemeClr val="bg1"/>
              </a:buClr>
              <a:buFont typeface="Wingdings" pitchFamily="2" charset="2"/>
              <a:buChar char="q"/>
            </a:pPr>
            <a:r>
              <a:rPr lang="ru-RU" sz="1800" b="1">
                <a:solidFill>
                  <a:schemeClr val="bg1"/>
                </a:solidFill>
              </a:rPr>
              <a:t>Восприятия и суждения </a:t>
            </a:r>
            <a:r>
              <a:rPr lang="ru-RU" sz="1800" b="1">
                <a:solidFill>
                  <a:srgbClr val="00FFFF"/>
                </a:solidFill>
              </a:rPr>
              <a:t>зависят от обычаев народов.</a:t>
            </a:r>
          </a:p>
          <a:p>
            <a:pPr eaLnBrk="1" hangingPunct="1">
              <a:buClr>
                <a:schemeClr val="bg1"/>
              </a:buClr>
              <a:buFont typeface="Arial" charset="0"/>
              <a:buChar char="₪"/>
            </a:pPr>
            <a:r>
              <a:rPr lang="ru-RU" sz="1800" b="1">
                <a:solidFill>
                  <a:schemeClr val="bg1"/>
                </a:solidFill>
              </a:rPr>
              <a:t>Ни одна вещь не является в чистом виде, но всегда воспринимается </a:t>
            </a:r>
            <a:br>
              <a:rPr lang="ru-RU" sz="1800" b="1">
                <a:solidFill>
                  <a:schemeClr val="bg1"/>
                </a:solidFill>
              </a:rPr>
            </a:br>
            <a:r>
              <a:rPr lang="ru-RU" sz="1800" b="1">
                <a:solidFill>
                  <a:srgbClr val="00FFFF"/>
                </a:solidFill>
              </a:rPr>
              <a:t>в смешении с другими вещами.</a:t>
            </a:r>
          </a:p>
          <a:p>
            <a:pPr eaLnBrk="1" hangingPunct="1">
              <a:buClr>
                <a:schemeClr val="bg1"/>
              </a:buClr>
              <a:buFont typeface="Arial" charset="0"/>
              <a:buChar char="₪"/>
            </a:pPr>
            <a:r>
              <a:rPr lang="ru-RU" sz="1800" b="1">
                <a:solidFill>
                  <a:schemeClr val="bg1"/>
                </a:solidFill>
              </a:rPr>
              <a:t>Вещи представляются различными </a:t>
            </a:r>
            <a:r>
              <a:rPr lang="ru-RU" sz="1800" b="1">
                <a:solidFill>
                  <a:srgbClr val="00FFFF"/>
                </a:solidFill>
              </a:rPr>
              <a:t>в зависимости от места,</a:t>
            </a:r>
            <a:r>
              <a:rPr lang="ru-RU" sz="1800" b="1">
                <a:solidFill>
                  <a:schemeClr val="bg1"/>
                </a:solidFill>
              </a:rPr>
              <a:t> </a:t>
            </a:r>
            <a:br>
              <a:rPr lang="ru-RU" sz="1800" b="1">
                <a:solidFill>
                  <a:schemeClr val="bg1"/>
                </a:solidFill>
              </a:rPr>
            </a:br>
            <a:r>
              <a:rPr lang="ru-RU" sz="1800" b="1">
                <a:solidFill>
                  <a:schemeClr val="bg1"/>
                </a:solidFill>
              </a:rPr>
              <a:t>в котором они находятся.</a:t>
            </a:r>
          </a:p>
          <a:p>
            <a:pPr eaLnBrk="1" hangingPunct="1">
              <a:buClr>
                <a:schemeClr val="bg1"/>
              </a:buClr>
              <a:buFont typeface="Arial" charset="0"/>
              <a:buChar char="₪"/>
            </a:pPr>
            <a:r>
              <a:rPr lang="ru-RU" sz="1800" b="1">
                <a:solidFill>
                  <a:schemeClr val="bg1"/>
                </a:solidFill>
              </a:rPr>
              <a:t>Вещи представляются различными </a:t>
            </a:r>
            <a:r>
              <a:rPr lang="ru-RU" sz="1800" b="1">
                <a:solidFill>
                  <a:srgbClr val="00FFFF"/>
                </a:solidFill>
              </a:rPr>
              <a:t>в зависимости от их количества.</a:t>
            </a:r>
          </a:p>
          <a:p>
            <a:pPr eaLnBrk="1" hangingPunct="1">
              <a:buClr>
                <a:schemeClr val="bg1"/>
              </a:buClr>
              <a:buFont typeface="Arial" charset="0"/>
              <a:buChar char="₪"/>
            </a:pPr>
            <a:r>
              <a:rPr lang="ru-RU" sz="1800" b="1">
                <a:solidFill>
                  <a:schemeClr val="bg1"/>
                </a:solidFill>
              </a:rPr>
              <a:t>Восприятие вещей зависит от того, насколько </a:t>
            </a:r>
            <a:r>
              <a:rPr lang="ru-RU" sz="1800" b="1">
                <a:solidFill>
                  <a:srgbClr val="00FFFF"/>
                </a:solidFill>
              </a:rPr>
              <a:t>часто</a:t>
            </a:r>
            <a:r>
              <a:rPr lang="ru-RU" sz="1800" b="1">
                <a:solidFill>
                  <a:schemeClr val="bg1"/>
                </a:solidFill>
              </a:rPr>
              <a:t> они встречаются.</a:t>
            </a:r>
          </a:p>
        </p:txBody>
      </p:sp>
    </p:spTree>
  </p:cSld>
  <p:clrMapOvr>
    <a:masterClrMapping/>
  </p:clrMapOvr>
  <p:transition spd="slow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944563" y="620713"/>
            <a:ext cx="6400800" cy="487362"/>
          </a:xfrm>
        </p:spPr>
        <p:txBody>
          <a:bodyPr/>
          <a:lstStyle/>
          <a:p>
            <a:pPr algn="ctr" eaLnBrk="1" hangingPunct="1">
              <a:defRPr/>
            </a:pPr>
            <a:r>
              <a:rPr lang="vi-VN" sz="2400" dirty="0">
                <a:solidFill>
                  <a:schemeClr val="bg1"/>
                </a:solidFill>
              </a:rPr>
              <a:t>Гипа́тия Александри́йская </a:t>
            </a:r>
            <a:r>
              <a:rPr lang="ru-RU" sz="2400" dirty="0">
                <a:solidFill>
                  <a:schemeClr val="bg1"/>
                </a:solidFill>
              </a:rPr>
              <a:t>(</a:t>
            </a:r>
            <a:r>
              <a:rPr lang="el-GR" sz="2400" dirty="0">
                <a:solidFill>
                  <a:schemeClr val="bg1"/>
                </a:solidFill>
              </a:rPr>
              <a:t> 370—415</a:t>
            </a:r>
            <a:r>
              <a:rPr lang="ru-RU" sz="2400" dirty="0">
                <a:solidFill>
                  <a:schemeClr val="bg1"/>
                </a:solidFill>
              </a:rPr>
              <a:t>гг.</a:t>
            </a:r>
            <a:r>
              <a:rPr lang="el-GR" sz="2400" dirty="0">
                <a:solidFill>
                  <a:schemeClr val="bg1"/>
                </a:solidFill>
              </a:rPr>
              <a:t>) 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59832" y="1484784"/>
            <a:ext cx="55983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«Она приобрела такую учёность, что превзошла современных себе философов; была преемницей платонической школы, происходившей от Платона, и желающим преподавала все философские науки».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44824"/>
            <a:ext cx="1504950" cy="1643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59832" y="4735400"/>
            <a:ext cx="48263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55" y="1268760"/>
            <a:ext cx="2556000" cy="374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915816" y="4509120"/>
            <a:ext cx="61206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chemeClr val="bg1"/>
                </a:solidFill>
              </a:rPr>
              <a:t>Гипатия</a:t>
            </a:r>
            <a:r>
              <a:rPr lang="ru-RU" sz="2800" dirty="0">
                <a:solidFill>
                  <a:schemeClr val="bg1"/>
                </a:solidFill>
              </a:rPr>
              <a:t> признавала верховенство разума над религиозными верованиями.</a:t>
            </a:r>
          </a:p>
        </p:txBody>
      </p:sp>
    </p:spTree>
    <p:extLst>
      <p:ext uri="{BB962C8B-B14F-4D97-AF65-F5344CB8AC3E}">
        <p14:creationId xmlns:p14="http://schemas.microsoft.com/office/powerpoint/2010/main" val="414498114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404813"/>
            <a:ext cx="6342062" cy="51435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>
                <a:solidFill>
                  <a:schemeClr val="bg1"/>
                </a:solidFill>
              </a:rPr>
              <a:t>Цель философии</a:t>
            </a:r>
            <a:br>
              <a:rPr lang="ru-RU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125538"/>
            <a:ext cx="8191500" cy="471170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endParaRPr lang="ru-RU" sz="2000" b="1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ru-RU" sz="2000" b="1" dirty="0">
              <a:solidFill>
                <a:schemeClr val="bg1"/>
              </a:solidFill>
            </a:endParaRPr>
          </a:p>
          <a:p>
            <a:pPr marL="0" indent="0" eaLnBrk="1" hangingPunct="1">
              <a:buNone/>
              <a:defRPr/>
            </a:pP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 </a:t>
            </a:r>
            <a:r>
              <a:rPr lang="ru-RU" sz="2000" b="1" dirty="0">
                <a:solidFill>
                  <a:schemeClr val="bg1"/>
                </a:solidFill>
              </a:rPr>
              <a:t>Цель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философии – создать предельно обобщённую картину мира и выделить смысл жизни человека </a:t>
            </a:r>
          </a:p>
          <a:p>
            <a:pPr marL="0" indent="0" eaLnBrk="1" hangingPunct="1">
              <a:buNone/>
              <a:defRPr/>
            </a:pPr>
            <a:endParaRPr lang="ru-RU" sz="2000" b="1" dirty="0">
              <a:solidFill>
                <a:schemeClr val="bg1"/>
              </a:solidFill>
            </a:endParaRPr>
          </a:p>
          <a:p>
            <a:pPr marL="0" indent="0" eaLnBrk="1" hangingPunct="1">
              <a:buNone/>
              <a:defRPr/>
            </a:pPr>
            <a:r>
              <a:rPr lang="ru-RU" sz="2000" b="1">
                <a:solidFill>
                  <a:schemeClr val="bg1"/>
                </a:solidFill>
              </a:rPr>
              <a:t>     </a:t>
            </a:r>
            <a:endParaRPr lang="ru-RU" sz="2000" b="1" dirty="0">
              <a:solidFill>
                <a:schemeClr val="bg1"/>
              </a:solidFill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ru-RU" sz="2000" b="1" dirty="0">
              <a:solidFill>
                <a:schemeClr val="bg1"/>
              </a:solidFill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chemeClr val="bg1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026956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2|1.1|0.9|2.9|0.8|1|0.9|1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|2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4|0.9|0.6|0.6"/>
</p:tagLst>
</file>

<file path=ppt/theme/theme1.xml><?xml version="1.0" encoding="utf-8"?>
<a:theme xmlns:a="http://schemas.openxmlformats.org/drawingml/2006/main" name="cdb2004199l">
  <a:themeElements>
    <a:clrScheme name="Тема Office 3">
      <a:dk1>
        <a:srgbClr val="000000"/>
      </a:dk1>
      <a:lt1>
        <a:srgbClr val="FFFFFF"/>
      </a:lt1>
      <a:dk2>
        <a:srgbClr val="003366"/>
      </a:dk2>
      <a:lt2>
        <a:srgbClr val="C0C0C0"/>
      </a:lt2>
      <a:accent1>
        <a:srgbClr val="229450"/>
      </a:accent1>
      <a:accent2>
        <a:srgbClr val="E3892F"/>
      </a:accent2>
      <a:accent3>
        <a:srgbClr val="FFFFFF"/>
      </a:accent3>
      <a:accent4>
        <a:srgbClr val="000000"/>
      </a:accent4>
      <a:accent5>
        <a:srgbClr val="ABC8B3"/>
      </a:accent5>
      <a:accent6>
        <a:srgbClr val="CE7C2A"/>
      </a:accent6>
      <a:hlink>
        <a:srgbClr val="0099CC"/>
      </a:hlink>
      <a:folHlink>
        <a:srgbClr val="855ADA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3399"/>
        </a:dk2>
        <a:lt2>
          <a:srgbClr val="C0C0C0"/>
        </a:lt2>
        <a:accent1>
          <a:srgbClr val="64B4DC"/>
        </a:accent1>
        <a:accent2>
          <a:srgbClr val="EA4A46"/>
        </a:accent2>
        <a:accent3>
          <a:srgbClr val="FFFFFF"/>
        </a:accent3>
        <a:accent4>
          <a:srgbClr val="000000"/>
        </a:accent4>
        <a:accent5>
          <a:srgbClr val="B8D6EB"/>
        </a:accent5>
        <a:accent6>
          <a:srgbClr val="D4423F"/>
        </a:accent6>
        <a:hlink>
          <a:srgbClr val="441FCD"/>
        </a:hlink>
        <a:folHlink>
          <a:srgbClr val="AAC8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480048"/>
        </a:dk2>
        <a:lt2>
          <a:srgbClr val="C0C0C0"/>
        </a:lt2>
        <a:accent1>
          <a:srgbClr val="DE791E"/>
        </a:accent1>
        <a:accent2>
          <a:srgbClr val="38A0DA"/>
        </a:accent2>
        <a:accent3>
          <a:srgbClr val="FFFFFF"/>
        </a:accent3>
        <a:accent4>
          <a:srgbClr val="000000"/>
        </a:accent4>
        <a:accent5>
          <a:srgbClr val="ECBEAB"/>
        </a:accent5>
        <a:accent6>
          <a:srgbClr val="3291C5"/>
        </a:accent6>
        <a:hlink>
          <a:srgbClr val="009999"/>
        </a:hlink>
        <a:folHlink>
          <a:srgbClr val="66A4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3366"/>
        </a:dk2>
        <a:lt2>
          <a:srgbClr val="C0C0C0"/>
        </a:lt2>
        <a:accent1>
          <a:srgbClr val="229450"/>
        </a:accent1>
        <a:accent2>
          <a:srgbClr val="E3892F"/>
        </a:accent2>
        <a:accent3>
          <a:srgbClr val="FFFFFF"/>
        </a:accent3>
        <a:accent4>
          <a:srgbClr val="000000"/>
        </a:accent4>
        <a:accent5>
          <a:srgbClr val="ABC8B3"/>
        </a:accent5>
        <a:accent6>
          <a:srgbClr val="CE7C2A"/>
        </a:accent6>
        <a:hlink>
          <a:srgbClr val="0099CC"/>
        </a:hlink>
        <a:folHlink>
          <a:srgbClr val="855AD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1942</TotalTime>
  <Words>3540</Words>
  <Application>Microsoft Office PowerPoint</Application>
  <PresentationFormat>Экран (4:3)</PresentationFormat>
  <Paragraphs>618</Paragraphs>
  <Slides>83</Slides>
  <Notes>80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83</vt:i4>
      </vt:variant>
    </vt:vector>
  </HeadingPairs>
  <TitlesOfParts>
    <vt:vector size="89" baseType="lpstr">
      <vt:lpstr>Arial</vt:lpstr>
      <vt:lpstr>Symbol</vt:lpstr>
      <vt:lpstr>Times New Roman</vt:lpstr>
      <vt:lpstr>Wingdings</vt:lpstr>
      <vt:lpstr>cdb2004199l</vt:lpstr>
      <vt:lpstr>Image</vt:lpstr>
      <vt:lpstr>Презентация PowerPoint</vt:lpstr>
      <vt:lpstr> </vt:lpstr>
      <vt:lpstr>Ирида (радуга) –   один из символов философии</vt:lpstr>
      <vt:lpstr> </vt:lpstr>
      <vt:lpstr> </vt:lpstr>
      <vt:lpstr>Слово  «философия» -   греческое</vt:lpstr>
      <vt:lpstr>Мир - все то что нас окружает и мы сами  Мировоззрение- система взглядов на мир </vt:lpstr>
      <vt:lpstr>Предмет философии </vt:lpstr>
      <vt:lpstr>Цель философии </vt:lpstr>
      <vt:lpstr>Значение философии </vt:lpstr>
      <vt:lpstr>Основные разделы философии</vt:lpstr>
      <vt:lpstr>Рационализм и иррационализм  ( специализации в философии,  «изм»- означает учение)</vt:lpstr>
      <vt:lpstr>Становление философии одновременно:</vt:lpstr>
      <vt:lpstr>Учителя  человечества и основоположники всего</vt:lpstr>
      <vt:lpstr>ИСТОРИЯ ФИЛОСОФСКОЙ МЫСЛИ</vt:lpstr>
      <vt:lpstr>Древняя Индия</vt:lpstr>
      <vt:lpstr>Концепция : «Победить себя»</vt:lpstr>
      <vt:lpstr>Локаята (чарвака, санскр. चार्वाक) — материалистическое учение Древней Индии</vt:lpstr>
      <vt:lpstr>Древний Китай</vt:lpstr>
      <vt:lpstr>Даосизм: ДАО, Дэ, Инь и ЯН   </vt:lpstr>
      <vt:lpstr>"Книги о дао- пути и благой силе-дэ". </vt:lpstr>
      <vt:lpstr>Концепция благородного  человека Конфуция. «Золотое правило морали»</vt:lpstr>
      <vt:lpstr>Основные идеи легизма  </vt:lpstr>
      <vt:lpstr>Античная философия</vt:lpstr>
      <vt:lpstr>Милетская школа Идея  первоначала Милет (современная Турция)</vt:lpstr>
      <vt:lpstr>Милетская школа Проблема первоначала </vt:lpstr>
      <vt:lpstr>            Первый список мудрецов приведён в диалоге Платона «Протагор» (IV в. до н. э.):  Фалес Милетский     Питтак Митиленский     Биас (Биант) Приенский     Солон из Афин     Клеобул Линдийский     Мисон Хенейский     Хилон из Спарты</vt:lpstr>
      <vt:lpstr> </vt:lpstr>
      <vt:lpstr>Презентация PowerPoint</vt:lpstr>
      <vt:lpstr>Легенды о Фалесе</vt:lpstr>
      <vt:lpstr>Легенды о Фалесе</vt:lpstr>
      <vt:lpstr>Презентация PowerPoint</vt:lpstr>
      <vt:lpstr>Милетская школа Проблема первоначала </vt:lpstr>
      <vt:lpstr>по Анаксимену воздух </vt:lpstr>
      <vt:lpstr>Милетская школа</vt:lpstr>
      <vt:lpstr>А́пейрон (греч.)- «бесконечное, беспредельное»</vt:lpstr>
      <vt:lpstr>Роль апейрона</vt:lpstr>
      <vt:lpstr> Теория гилозоизма </vt:lpstr>
      <vt:lpstr>Презентация PowerPoint</vt:lpstr>
      <vt:lpstr>Эфес как колыбель диалектики</vt:lpstr>
      <vt:lpstr>Объективная диалектика Гераклита</vt:lpstr>
      <vt:lpstr>Субъективная диалектика Гераклита</vt:lpstr>
      <vt:lpstr> </vt:lpstr>
      <vt:lpstr> </vt:lpstr>
      <vt:lpstr>Гераклит Проблема изменчивости</vt:lpstr>
      <vt:lpstr>Элейская школа Бытие  и  мнимый характер изменчивости</vt:lpstr>
      <vt:lpstr>Диалектика Зенона</vt:lpstr>
      <vt:lpstr>Парадоксы Зенона  Апория «Ахилл и черепаха»</vt:lpstr>
      <vt:lpstr>Античный атомизм  </vt:lpstr>
      <vt:lpstr>Школа Пифагора </vt:lpstr>
      <vt:lpstr>Эмпедокл </vt:lpstr>
      <vt:lpstr>Софисты: «Человек мера всех вещей»</vt:lpstr>
      <vt:lpstr> Обоснование софистики    </vt:lpstr>
      <vt:lpstr> Примеры софизмов    </vt:lpstr>
      <vt:lpstr> Примеры софизмов    </vt:lpstr>
      <vt:lpstr>Нравственный рационализм </vt:lpstr>
      <vt:lpstr>Платон  Обоснование идеализма</vt:lpstr>
      <vt:lpstr>Академия Платона  Концепция эйдоса</vt:lpstr>
      <vt:lpstr>Философия Аристотеля</vt:lpstr>
      <vt:lpstr>Онтология Аристотеля Сущее и его виды</vt:lpstr>
      <vt:lpstr>Онтология Аристотеля Сущее и его виды (десять категорий)</vt:lpstr>
      <vt:lpstr>Онтология Аристотеля Сущее и его виды (десять категорий)</vt:lpstr>
      <vt:lpstr> Сущее и его виды (десять категорий)</vt:lpstr>
      <vt:lpstr>Онтология Аристотеля Сущее и его виды (десять категорий)</vt:lpstr>
      <vt:lpstr>Категории Аристотеля </vt:lpstr>
      <vt:lpstr>Онтология Аристотеля Сущее и его виды (десять категорий)</vt:lpstr>
      <vt:lpstr>Онтология Аристотеля Сущее и его виды (десять категорий)</vt:lpstr>
      <vt:lpstr>Онтология Аристотеля Сущее и его виды (десять категорий)</vt:lpstr>
      <vt:lpstr>Онтология Аристотеля Сущее и его виды (десять категорий)</vt:lpstr>
      <vt:lpstr>Десять категорий Аристотеля</vt:lpstr>
      <vt:lpstr>Онтология Аристотеля Четыре причины</vt:lpstr>
      <vt:lpstr>Аристотель основатель формальной логики </vt:lpstr>
      <vt:lpstr>Логика Аристотеля. Законы мышления.</vt:lpstr>
      <vt:lpstr>Гносеология Аристотеля Классическая концепция истины</vt:lpstr>
      <vt:lpstr>Киники </vt:lpstr>
      <vt:lpstr>Теория  кинизма</vt:lpstr>
      <vt:lpstr>Эпикурейцы Этика эвдемонизма</vt:lpstr>
      <vt:lpstr>Этика Классификация желаний</vt:lpstr>
      <vt:lpstr>Стоики Направление их философии было практическое</vt:lpstr>
      <vt:lpstr>Пиррон Воздержание от суждений</vt:lpstr>
      <vt:lpstr>Энесидем Недостоверность чувственного восприятия</vt:lpstr>
      <vt:lpstr>Энесидем Недостоверность чувственного восприятия</vt:lpstr>
      <vt:lpstr>Гипа́тия Александри́йская ( 370—415гг.) </vt:lpstr>
    </vt:vector>
  </TitlesOfParts>
  <Company>КазИТУ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Философия мультимедийное учебное  пособие</dc:title>
  <dc:subject>Презентации лекций</dc:subject>
  <dc:creator>Степанов А.В</dc:creator>
  <cp:keywords>Философия</cp:keywords>
  <dc:description>Версия сентября 2008 г.</dc:description>
  <cp:lastModifiedBy>Каримов</cp:lastModifiedBy>
  <cp:revision>337</cp:revision>
  <dcterms:created xsi:type="dcterms:W3CDTF">2006-05-25T06:09:22Z</dcterms:created>
  <dcterms:modified xsi:type="dcterms:W3CDTF">2026-07-13T07:53:35Z</dcterms:modified>
</cp:coreProperties>
</file>